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php"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24" r:id="rId2"/>
    <p:sldId id="325" r:id="rId3"/>
    <p:sldId id="306" r:id="rId4"/>
    <p:sldId id="307" r:id="rId5"/>
    <p:sldId id="308" r:id="rId6"/>
    <p:sldId id="309" r:id="rId7"/>
    <p:sldId id="319" r:id="rId8"/>
    <p:sldId id="312" r:id="rId9"/>
    <p:sldId id="320" r:id="rId10"/>
    <p:sldId id="323" r:id="rId11"/>
    <p:sldId id="321" r:id="rId12"/>
    <p:sldId id="262" r:id="rId13"/>
    <p:sldId id="284" r:id="rId14"/>
    <p:sldId id="285" r:id="rId15"/>
    <p:sldId id="286" r:id="rId16"/>
    <p:sldId id="287" r:id="rId17"/>
    <p:sldId id="288" r:id="rId18"/>
    <p:sldId id="282" r:id="rId19"/>
    <p:sldId id="291" r:id="rId20"/>
    <p:sldId id="280" r:id="rId21"/>
    <p:sldId id="266" r:id="rId22"/>
    <p:sldId id="279" r:id="rId23"/>
    <p:sldId id="290" r:id="rId24"/>
    <p:sldId id="292" r:id="rId25"/>
    <p:sldId id="281" r:id="rId26"/>
    <p:sldId id="271" r:id="rId27"/>
    <p:sldId id="275" r:id="rId28"/>
    <p:sldId id="276" r:id="rId29"/>
    <p:sldId id="277" r:id="rId30"/>
    <p:sldId id="278" r:id="rId31"/>
    <p:sldId id="293" r:id="rId32"/>
    <p:sldId id="295" r:id="rId33"/>
    <p:sldId id="294" r:id="rId34"/>
    <p:sldId id="296" r:id="rId35"/>
    <p:sldId id="298" r:id="rId36"/>
    <p:sldId id="299" r:id="rId37"/>
    <p:sldId id="300" r:id="rId38"/>
    <p:sldId id="301" r:id="rId39"/>
    <p:sldId id="302" r:id="rId40"/>
    <p:sldId id="303" r:id="rId41"/>
    <p:sldId id="304" r:id="rId42"/>
    <p:sldId id="305"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57" autoAdjust="0"/>
    <p:restoredTop sz="89697" autoAdjust="0"/>
  </p:normalViewPr>
  <p:slideViewPr>
    <p:cSldViewPr snapToGrid="0">
      <p:cViewPr varScale="1">
        <p:scale>
          <a:sx n="57" d="100"/>
          <a:sy n="57" d="100"/>
        </p:scale>
        <p:origin x="-1242" y="-96"/>
      </p:cViewPr>
      <p:guideLst>
        <p:guide orient="horz" pos="2160"/>
        <p:guide pos="2880"/>
      </p:guideLst>
    </p:cSldViewPr>
  </p:slideViewPr>
  <p:notesTextViewPr>
    <p:cViewPr>
      <p:scale>
        <a:sx n="1" d="1"/>
        <a:sy n="1" d="1"/>
      </p:scale>
      <p:origin x="0" y="0"/>
    </p:cViewPr>
  </p:notesTextViewPr>
  <p:notesViewPr>
    <p:cSldViewPr snapToGrid="0">
      <p:cViewPr varScale="1">
        <p:scale>
          <a:sx n="70" d="100"/>
          <a:sy n="70" d="100"/>
        </p:scale>
        <p:origin x="238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617BEE-1EC6-4CA9-A2C4-760B389C1325}" type="datetimeFigureOut">
              <a:rPr lang="zh-CN" altLang="en-US" smtClean="0"/>
              <a:t>2017/8/11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05190-AC97-4BAF-A829-4A82C8E83442}" type="slidenum">
              <a:rPr lang="zh-CN" altLang="en-US" smtClean="0"/>
              <a:t>‹#›</a:t>
            </a:fld>
            <a:endParaRPr lang="zh-CN" altLang="en-US"/>
          </a:p>
        </p:txBody>
      </p:sp>
    </p:spTree>
    <p:extLst>
      <p:ext uri="{BB962C8B-B14F-4D97-AF65-F5344CB8AC3E}">
        <p14:creationId xmlns:p14="http://schemas.microsoft.com/office/powerpoint/2010/main" val="1115156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arxiv.org/pdf/1406.1078v3.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0000"/>
                </a:solidFill>
                <a:latin typeface="Georgia" panose="02040502050405020303" pitchFamily="18" charset="0"/>
              </a:rPr>
              <a:t>second layer is making a decision by weighing up the results from the first layer</a:t>
            </a:r>
          </a:p>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3</a:t>
            </a:fld>
            <a:endParaRPr lang="zh-CN" altLang="en-US"/>
          </a:p>
        </p:txBody>
      </p:sp>
    </p:spTree>
    <p:extLst>
      <p:ext uri="{BB962C8B-B14F-4D97-AF65-F5344CB8AC3E}">
        <p14:creationId xmlns:p14="http://schemas.microsoft.com/office/powerpoint/2010/main" val="53339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solidFill>
                  <a:srgbClr val="000000"/>
                </a:solidFill>
                <a:latin typeface="CMR10"/>
              </a:rPr>
              <a:t>enables the representation (and learning) of temporally/sequentially extended dependencies over unspecified (and potentially infinite) intervals </a:t>
            </a:r>
          </a:p>
          <a:p>
            <a:endParaRPr lang="en-US" altLang="zh-CN" dirty="0" smtClean="0">
              <a:solidFill>
                <a:srgbClr val="000000"/>
              </a:solidFill>
              <a:latin typeface="CMR1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状态空间使得能够在任意间隔上表示时间上的依赖关系</a:t>
            </a:r>
          </a:p>
        </p:txBody>
      </p:sp>
      <p:sp>
        <p:nvSpPr>
          <p:cNvPr id="4" name="灯片编号占位符 3"/>
          <p:cNvSpPr>
            <a:spLocks noGrp="1"/>
          </p:cNvSpPr>
          <p:nvPr>
            <p:ph type="sldNum" sz="quarter" idx="10"/>
          </p:nvPr>
        </p:nvSpPr>
        <p:spPr/>
        <p:txBody>
          <a:bodyPr/>
          <a:lstStyle/>
          <a:p>
            <a:fld id="{9FA05190-AC97-4BAF-A829-4A82C8E83442}" type="slidenum">
              <a:rPr lang="zh-CN" altLang="en-US" smtClean="0"/>
              <a:t>12</a:t>
            </a:fld>
            <a:endParaRPr lang="zh-CN" altLang="en-US"/>
          </a:p>
        </p:txBody>
      </p:sp>
    </p:spTree>
    <p:extLst>
      <p:ext uri="{BB962C8B-B14F-4D97-AF65-F5344CB8AC3E}">
        <p14:creationId xmlns:p14="http://schemas.microsoft.com/office/powerpoint/2010/main" val="2134262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13</a:t>
            </a:fld>
            <a:endParaRPr lang="zh-CN" altLang="en-US"/>
          </a:p>
        </p:txBody>
      </p:sp>
    </p:spTree>
    <p:extLst>
      <p:ext uri="{BB962C8B-B14F-4D97-AF65-F5344CB8AC3E}">
        <p14:creationId xmlns:p14="http://schemas.microsoft.com/office/powerpoint/2010/main" val="328536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An unfolded recurrent network. </a:t>
            </a:r>
            <a:r>
              <a:rPr lang="en-US" altLang="zh-CN" sz="1200" b="0" i="0" kern="1200" dirty="0" smtClean="0">
                <a:solidFill>
                  <a:schemeClr val="tx1"/>
                </a:solidFill>
                <a:effectLst/>
                <a:latin typeface="+mn-lt"/>
                <a:ea typeface="+mn-ea"/>
                <a:cs typeface="+mn-cs"/>
              </a:rPr>
              <a:t>Each node represents a layer of network units at a single timestep. The weighted connections from the input layer to hidden layer are labelled ‘w1’, those from the hidden layer to itself (i.e. the recurrent weights) are labelled ‘w2’ and the hidden to output weights are labelled ‘w3’. Note that the same weights are reused at every timestep. Bias weights are omitted for clarity</a:t>
            </a:r>
            <a:r>
              <a:rPr lang="en-US" altLang="zh-CN" dirty="0" smtClean="0"/>
              <a:t> </a:t>
            </a:r>
            <a:br>
              <a:rPr lang="en-US" altLang="zh-CN" dirty="0" smtClean="0"/>
            </a:b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The complete sequence of hidden activations can be calculated by starting at </a:t>
            </a:r>
            <a:r>
              <a:rPr lang="en-US" altLang="zh-CN" sz="1200" b="0" i="1" kern="1200" dirty="0" smtClean="0">
                <a:solidFill>
                  <a:schemeClr val="tx1"/>
                </a:solidFill>
                <a:effectLst/>
                <a:latin typeface="+mn-lt"/>
                <a:ea typeface="+mn-ea"/>
                <a:cs typeface="+mn-cs"/>
              </a:rPr>
              <a:t>t </a:t>
            </a:r>
            <a:r>
              <a:rPr lang="en-US" altLang="zh-CN" sz="1200" b="0" i="0" kern="1200" dirty="0" smtClean="0">
                <a:solidFill>
                  <a:schemeClr val="tx1"/>
                </a:solidFill>
                <a:effectLst/>
                <a:latin typeface="+mn-lt"/>
                <a:ea typeface="+mn-ea"/>
                <a:cs typeface="+mn-cs"/>
              </a:rPr>
              <a:t>= 1 and recursively applying (3.30) and (3.31), incrementing </a:t>
            </a:r>
            <a:r>
              <a:rPr lang="en-US" altLang="zh-CN" sz="1200" b="0" i="1" kern="1200" dirty="0" smtClean="0">
                <a:solidFill>
                  <a:schemeClr val="tx1"/>
                </a:solidFill>
                <a:effectLst/>
                <a:latin typeface="+mn-lt"/>
                <a:ea typeface="+mn-ea"/>
                <a:cs typeface="+mn-cs"/>
              </a:rPr>
              <a:t>t </a:t>
            </a:r>
            <a:r>
              <a:rPr lang="en-US" altLang="zh-CN" sz="1200" b="0" i="0" kern="1200" dirty="0" smtClean="0">
                <a:solidFill>
                  <a:schemeClr val="tx1"/>
                </a:solidFill>
                <a:effectLst/>
                <a:latin typeface="+mn-lt"/>
                <a:ea typeface="+mn-ea"/>
                <a:cs typeface="+mn-cs"/>
              </a:rPr>
              <a:t>at each step.</a:t>
            </a:r>
            <a:r>
              <a:rPr lang="en-US" altLang="zh-CN" dirty="0" smtClean="0"/>
              <a:t> </a:t>
            </a:r>
            <a:br>
              <a:rPr lang="en-US" altLang="zh-CN" dirty="0" smtClean="0"/>
            </a:br>
            <a:endParaRPr lang="zh-CN" altLang="en-US" dirty="0" smtClean="0"/>
          </a:p>
        </p:txBody>
      </p:sp>
      <p:sp>
        <p:nvSpPr>
          <p:cNvPr id="4" name="灯片编号占位符 3"/>
          <p:cNvSpPr>
            <a:spLocks noGrp="1"/>
          </p:cNvSpPr>
          <p:nvPr>
            <p:ph type="sldNum" sz="quarter" idx="10"/>
          </p:nvPr>
        </p:nvSpPr>
        <p:spPr/>
        <p:txBody>
          <a:bodyPr/>
          <a:lstStyle/>
          <a:p>
            <a:fld id="{9FA05190-AC97-4BAF-A829-4A82C8E83442}" type="slidenum">
              <a:rPr lang="zh-CN" altLang="en-US" smtClean="0"/>
              <a:t>14</a:t>
            </a:fld>
            <a:endParaRPr lang="zh-CN" altLang="en-US"/>
          </a:p>
        </p:txBody>
      </p:sp>
    </p:spTree>
    <p:extLst>
      <p:ext uri="{BB962C8B-B14F-4D97-AF65-F5344CB8AC3E}">
        <p14:creationId xmlns:p14="http://schemas.microsoft.com/office/powerpoint/2010/main" val="80449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Finally, bearing in mind that the same weights are reused at every timestep, we sum over</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the whole sequence to get the derivatives with respect to the network weights</a:t>
            </a:r>
            <a:r>
              <a:rPr lang="en-US" altLang="zh-CN" dirty="0" smtClean="0"/>
              <a:t/>
            </a:r>
            <a:br>
              <a:rPr lang="en-US" altLang="zh-CN" dirty="0" smtClean="0"/>
            </a:br>
            <a:endParaRPr lang="zh-CN" altLang="en-US" dirty="0" smtClean="0"/>
          </a:p>
        </p:txBody>
      </p:sp>
      <p:sp>
        <p:nvSpPr>
          <p:cNvPr id="4" name="灯片编号占位符 3"/>
          <p:cNvSpPr>
            <a:spLocks noGrp="1"/>
          </p:cNvSpPr>
          <p:nvPr>
            <p:ph type="sldNum" sz="quarter" idx="10"/>
          </p:nvPr>
        </p:nvSpPr>
        <p:spPr/>
        <p:txBody>
          <a:bodyPr/>
          <a:lstStyle/>
          <a:p>
            <a:fld id="{9FA05190-AC97-4BAF-A829-4A82C8E83442}" type="slidenum">
              <a:rPr lang="zh-CN" altLang="en-US" smtClean="0"/>
              <a:t>15</a:t>
            </a:fld>
            <a:endParaRPr lang="zh-CN" altLang="en-US"/>
          </a:p>
        </p:txBody>
      </p:sp>
    </p:spTree>
    <p:extLst>
      <p:ext uri="{BB962C8B-B14F-4D97-AF65-F5344CB8AC3E}">
        <p14:creationId xmlns:p14="http://schemas.microsoft.com/office/powerpoint/2010/main" val="4077512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此图为最后时刻的传递过程。</a:t>
            </a:r>
            <a:r>
              <a:rPr lang="en-US" altLang="zh-CN" dirty="0" smtClean="0"/>
              <a:t/>
            </a:r>
            <a:br>
              <a:rPr lang="en-US" altLang="zh-CN" dirty="0" smtClean="0"/>
            </a:br>
            <a:endParaRPr lang="zh-CN" altLang="en-US" dirty="0" smtClean="0"/>
          </a:p>
        </p:txBody>
      </p:sp>
      <p:sp>
        <p:nvSpPr>
          <p:cNvPr id="4" name="灯片编号占位符 3"/>
          <p:cNvSpPr>
            <a:spLocks noGrp="1"/>
          </p:cNvSpPr>
          <p:nvPr>
            <p:ph type="sldNum" sz="quarter" idx="10"/>
          </p:nvPr>
        </p:nvSpPr>
        <p:spPr/>
        <p:txBody>
          <a:bodyPr/>
          <a:lstStyle/>
          <a:p>
            <a:fld id="{9FA05190-AC97-4BAF-A829-4A82C8E83442}" type="slidenum">
              <a:rPr lang="zh-CN" altLang="en-US" smtClean="0"/>
              <a:t>16</a:t>
            </a:fld>
            <a:endParaRPr lang="zh-CN" altLang="en-US"/>
          </a:p>
        </p:txBody>
      </p:sp>
    </p:spTree>
    <p:extLst>
      <p:ext uri="{BB962C8B-B14F-4D97-AF65-F5344CB8AC3E}">
        <p14:creationId xmlns:p14="http://schemas.microsoft.com/office/powerpoint/2010/main" val="384719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9FA05190-AC97-4BAF-A829-4A82C8E83442}" type="slidenum">
              <a:rPr lang="zh-CN" altLang="en-US" smtClean="0"/>
              <a:t>17</a:t>
            </a:fld>
            <a:endParaRPr lang="zh-CN" altLang="en-US"/>
          </a:p>
        </p:txBody>
      </p:sp>
    </p:spTree>
    <p:extLst>
      <p:ext uri="{BB962C8B-B14F-4D97-AF65-F5344CB8AC3E}">
        <p14:creationId xmlns:p14="http://schemas.microsoft.com/office/powerpoint/2010/main" val="3070461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小数据量，不适合使用</a:t>
            </a:r>
            <a:r>
              <a:rPr lang="en-US" altLang="zh-CN" dirty="0" err="1" smtClean="0"/>
              <a:t>relu</a:t>
            </a:r>
            <a:r>
              <a:rPr lang="zh-CN" altLang="en-US" dirty="0" smtClean="0"/>
              <a:t>，可以使用</a:t>
            </a:r>
            <a:r>
              <a:rPr lang="en-US" altLang="zh-CN" dirty="0" smtClean="0"/>
              <a:t>sigmoid</a:t>
            </a:r>
            <a:r>
              <a:rPr lang="zh-CN" altLang="en-US" dirty="0" smtClean="0"/>
              <a:t>或者</a:t>
            </a:r>
            <a:r>
              <a:rPr lang="en-US" altLang="zh-CN" dirty="0" err="1" smtClean="0"/>
              <a:t>tanh</a:t>
            </a:r>
            <a:r>
              <a:rPr lang="zh-CN" altLang="en-US" dirty="0" smtClean="0"/>
              <a:t>。</a:t>
            </a:r>
            <a:endParaRPr lang="en-US" altLang="zh-CN" dirty="0" smtClean="0"/>
          </a:p>
        </p:txBody>
      </p:sp>
      <p:sp>
        <p:nvSpPr>
          <p:cNvPr id="4" name="灯片编号占位符 3"/>
          <p:cNvSpPr>
            <a:spLocks noGrp="1"/>
          </p:cNvSpPr>
          <p:nvPr>
            <p:ph type="sldNum" sz="quarter" idx="10"/>
          </p:nvPr>
        </p:nvSpPr>
        <p:spPr/>
        <p:txBody>
          <a:bodyPr/>
          <a:lstStyle/>
          <a:p>
            <a:fld id="{9FA05190-AC97-4BAF-A829-4A82C8E83442}" type="slidenum">
              <a:rPr lang="zh-CN" altLang="en-US" smtClean="0"/>
              <a:t>18</a:t>
            </a:fld>
            <a:endParaRPr lang="zh-CN" altLang="en-US"/>
          </a:p>
        </p:txBody>
      </p:sp>
    </p:spTree>
    <p:extLst>
      <p:ext uri="{BB962C8B-B14F-4D97-AF65-F5344CB8AC3E}">
        <p14:creationId xmlns:p14="http://schemas.microsoft.com/office/powerpoint/2010/main" val="2960885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They care called </a:t>
            </a:r>
            <a:r>
              <a:rPr lang="en-US" altLang="zh-CN" sz="1200" b="0" i="1" kern="1200" dirty="0" smtClean="0">
                <a:solidFill>
                  <a:schemeClr val="tx1"/>
                </a:solidFill>
                <a:effectLst/>
                <a:latin typeface="+mn-lt"/>
                <a:ea typeface="+mn-ea"/>
                <a:cs typeface="+mn-cs"/>
              </a:rPr>
              <a:t>gates</a:t>
            </a:r>
            <a:r>
              <a:rPr lang="en-US" altLang="zh-CN" sz="1200" b="0" i="0" kern="1200" dirty="0" smtClean="0">
                <a:solidFill>
                  <a:schemeClr val="tx1"/>
                </a:solidFill>
                <a:effectLst/>
                <a:latin typeface="+mn-lt"/>
                <a:ea typeface="+mn-ea"/>
                <a:cs typeface="+mn-cs"/>
              </a:rPr>
              <a:t> because the sigmoid function squashes the values of these vectors between 0 and 1, and by multiplying them </a:t>
            </a:r>
            <a:r>
              <a:rPr lang="en-US" altLang="zh-CN" sz="1200" b="0" i="0" kern="1200" dirty="0" err="1" smtClean="0">
                <a:solidFill>
                  <a:schemeClr val="tx1"/>
                </a:solidFill>
                <a:effectLst/>
                <a:latin typeface="+mn-lt"/>
                <a:ea typeface="+mn-ea"/>
                <a:cs typeface="+mn-cs"/>
              </a:rPr>
              <a:t>elementwise</a:t>
            </a:r>
            <a:r>
              <a:rPr lang="en-US" altLang="zh-CN" sz="1200" b="0" i="0" kern="1200" dirty="0" smtClean="0">
                <a:solidFill>
                  <a:schemeClr val="tx1"/>
                </a:solidFill>
                <a:effectLst/>
                <a:latin typeface="+mn-lt"/>
                <a:ea typeface="+mn-ea"/>
                <a:cs typeface="+mn-cs"/>
              </a:rPr>
              <a:t> with another vector you define how much of that other vector you want to “let through”. The input gate defines how much of the newly computed state for the current input you want to let through. The forget gate defines how much of the previous state you want to let through. Finally, The output gate defines how much of the internal state you want to expose to the external network (higher layers and the next time step). All the gates have the same dimensions , the size of your hidden state.</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 g is a “candidate” hidden state that is computed based on the current input and the previous hidden state.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However, instead of taking  as the new hidden state as we did in the RNN, we will use the input gate from above to pick some of it.</a:t>
            </a:r>
          </a:p>
          <a:p>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 is the internal memory of the unit. It is a combination of the previous memory  multiplied by the forget gate, and the newly computed hidden state , multiplied by the input gate. Thus, intuitively it is a combination of how we want to combine previous memory and the new input. We could choose to ignore the old memory completely (forget gate all 0’s) or ignore the newly computed state completely (input gate all 0’s), but most likely we want something in between these two extremes.</a:t>
            </a: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20</a:t>
            </a:fld>
            <a:endParaRPr lang="zh-CN" altLang="en-US"/>
          </a:p>
        </p:txBody>
      </p:sp>
    </p:spTree>
    <p:extLst>
      <p:ext uri="{BB962C8B-B14F-4D97-AF65-F5344CB8AC3E}">
        <p14:creationId xmlns:p14="http://schemas.microsoft.com/office/powerpoint/2010/main" val="934486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first step in our LSTM is to decide what information we’re going to throw away from the cell state. This decision is made by a sigmoid layer called the “forget gate layer.” It looks at </a:t>
            </a:r>
            <a:r>
              <a:rPr lang="en-US" altLang="zh-CN" sz="1200" b="0" i="0" u="none" strike="noStrike" kern="1200" dirty="0" smtClean="0">
                <a:solidFill>
                  <a:schemeClr val="tx1"/>
                </a:solidFill>
                <a:effectLst/>
                <a:latin typeface="+mn-lt"/>
                <a:ea typeface="+mn-ea"/>
                <a:cs typeface="+mn-cs"/>
              </a:rPr>
              <a:t>ht−1ht−1</a:t>
            </a:r>
            <a:r>
              <a:rPr lang="en-US" altLang="zh-CN" sz="1200" b="0" i="0" kern="1200" dirty="0" smtClean="0">
                <a:solidFill>
                  <a:schemeClr val="tx1"/>
                </a:solidFill>
                <a:effectLst/>
                <a:latin typeface="+mn-lt"/>
                <a:ea typeface="+mn-ea"/>
                <a:cs typeface="+mn-cs"/>
              </a:rPr>
              <a:t> and </a:t>
            </a:r>
            <a:r>
              <a:rPr lang="en-US" altLang="zh-CN" sz="1200" b="0" i="0" u="none" strike="noStrike" kern="1200" dirty="0" err="1" smtClean="0">
                <a:solidFill>
                  <a:schemeClr val="tx1"/>
                </a:solidFill>
                <a:effectLst/>
                <a:latin typeface="+mn-lt"/>
                <a:ea typeface="+mn-ea"/>
                <a:cs typeface="+mn-cs"/>
              </a:rPr>
              <a:t>xtxt</a:t>
            </a:r>
            <a:r>
              <a:rPr lang="en-US" altLang="zh-CN" sz="1200" b="0" i="0" kern="1200" dirty="0" smtClean="0">
                <a:solidFill>
                  <a:schemeClr val="tx1"/>
                </a:solidFill>
                <a:effectLst/>
                <a:latin typeface="+mn-lt"/>
                <a:ea typeface="+mn-ea"/>
                <a:cs typeface="+mn-cs"/>
              </a:rPr>
              <a:t>, and outputs a number between </a:t>
            </a:r>
            <a:r>
              <a:rPr lang="en-US" altLang="zh-CN" sz="1200" b="0" i="0" u="none" strike="noStrike" kern="1200" dirty="0" smtClean="0">
                <a:solidFill>
                  <a:schemeClr val="tx1"/>
                </a:solidFill>
                <a:effectLst/>
                <a:latin typeface="+mn-lt"/>
                <a:ea typeface="+mn-ea"/>
                <a:cs typeface="+mn-cs"/>
              </a:rPr>
              <a:t>00</a:t>
            </a:r>
            <a:r>
              <a:rPr lang="en-US" altLang="zh-CN" sz="1200" b="0" i="0" kern="1200" dirty="0" smtClean="0">
                <a:solidFill>
                  <a:schemeClr val="tx1"/>
                </a:solidFill>
                <a:effectLst/>
                <a:latin typeface="+mn-lt"/>
                <a:ea typeface="+mn-ea"/>
                <a:cs typeface="+mn-cs"/>
              </a:rPr>
              <a:t> and </a:t>
            </a:r>
            <a:r>
              <a:rPr lang="en-US" altLang="zh-CN" sz="1200" b="0" i="0" u="none" strike="noStrike" kern="1200" dirty="0" smtClean="0">
                <a:solidFill>
                  <a:schemeClr val="tx1"/>
                </a:solidFill>
                <a:effectLst/>
                <a:latin typeface="+mn-lt"/>
                <a:ea typeface="+mn-ea"/>
                <a:cs typeface="+mn-cs"/>
              </a:rPr>
              <a:t>11</a:t>
            </a:r>
            <a:r>
              <a:rPr lang="en-US" altLang="zh-CN" sz="1200" b="0" i="0" kern="1200" dirty="0" smtClean="0">
                <a:solidFill>
                  <a:schemeClr val="tx1"/>
                </a:solidFill>
                <a:effectLst/>
                <a:latin typeface="+mn-lt"/>
                <a:ea typeface="+mn-ea"/>
                <a:cs typeface="+mn-cs"/>
              </a:rPr>
              <a:t> for each number in the cell state </a:t>
            </a:r>
            <a:r>
              <a:rPr lang="en-US" altLang="zh-CN" sz="1200" b="0" i="0" u="none" strike="noStrike" kern="1200" dirty="0" smtClean="0">
                <a:solidFill>
                  <a:schemeClr val="tx1"/>
                </a:solidFill>
                <a:effectLst/>
                <a:latin typeface="+mn-lt"/>
                <a:ea typeface="+mn-ea"/>
                <a:cs typeface="+mn-cs"/>
              </a:rPr>
              <a:t>Ct−1Ct−1</a:t>
            </a:r>
            <a:r>
              <a:rPr lang="en-US" altLang="zh-CN" sz="1200" b="0" i="0" kern="1200" dirty="0" smtClean="0">
                <a:solidFill>
                  <a:schemeClr val="tx1"/>
                </a:solidFill>
                <a:effectLst/>
                <a:latin typeface="+mn-lt"/>
                <a:ea typeface="+mn-ea"/>
                <a:cs typeface="+mn-cs"/>
              </a:rPr>
              <a:t>. A </a:t>
            </a:r>
            <a:r>
              <a:rPr lang="en-US" altLang="zh-CN" sz="1200" b="0" i="0" u="none" strike="noStrike" kern="1200" dirty="0" smtClean="0">
                <a:solidFill>
                  <a:schemeClr val="tx1"/>
                </a:solidFill>
                <a:effectLst/>
                <a:latin typeface="+mn-lt"/>
                <a:ea typeface="+mn-ea"/>
                <a:cs typeface="+mn-cs"/>
              </a:rPr>
              <a:t>11</a:t>
            </a:r>
            <a:r>
              <a:rPr lang="en-US" altLang="zh-CN" sz="1200" b="0" i="0" kern="1200" dirty="0" smtClean="0">
                <a:solidFill>
                  <a:schemeClr val="tx1"/>
                </a:solidFill>
                <a:effectLst/>
                <a:latin typeface="+mn-lt"/>
                <a:ea typeface="+mn-ea"/>
                <a:cs typeface="+mn-cs"/>
              </a:rPr>
              <a:t>represents “completely keep this” while a </a:t>
            </a:r>
            <a:r>
              <a:rPr lang="en-US" altLang="zh-CN" sz="1200" b="0" i="0" u="none" strike="noStrike" kern="1200" dirty="0" smtClean="0">
                <a:solidFill>
                  <a:schemeClr val="tx1"/>
                </a:solidFill>
                <a:effectLst/>
                <a:latin typeface="+mn-lt"/>
                <a:ea typeface="+mn-ea"/>
                <a:cs typeface="+mn-cs"/>
              </a:rPr>
              <a:t>00</a:t>
            </a:r>
            <a:r>
              <a:rPr lang="en-US" altLang="zh-CN" sz="1200" b="0" i="0" kern="1200" dirty="0" smtClean="0">
                <a:solidFill>
                  <a:schemeClr val="tx1"/>
                </a:solidFill>
                <a:effectLst/>
                <a:latin typeface="+mn-lt"/>
                <a:ea typeface="+mn-ea"/>
                <a:cs typeface="+mn-cs"/>
              </a:rPr>
              <a:t> represents “completely get rid of this.”</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next step is to decide what new information we’re going to store in the cell state. This has two parts. First, a sigmoid layer called the “input gate layer” decides which values we’ll update. Next, a </a:t>
            </a:r>
            <a:r>
              <a:rPr lang="en-US" altLang="zh-CN" sz="1200" b="0" i="0" kern="1200" dirty="0" err="1" smtClean="0">
                <a:solidFill>
                  <a:schemeClr val="tx1"/>
                </a:solidFill>
                <a:effectLst/>
                <a:latin typeface="+mn-lt"/>
                <a:ea typeface="+mn-ea"/>
                <a:cs typeface="+mn-cs"/>
              </a:rPr>
              <a:t>tanh</a:t>
            </a:r>
            <a:r>
              <a:rPr lang="en-US" altLang="zh-CN" sz="1200" b="0" i="0" kern="1200" dirty="0" smtClean="0">
                <a:solidFill>
                  <a:schemeClr val="tx1"/>
                </a:solidFill>
                <a:effectLst/>
                <a:latin typeface="+mn-lt"/>
                <a:ea typeface="+mn-ea"/>
                <a:cs typeface="+mn-cs"/>
              </a:rPr>
              <a:t> layer creates a vector of new candidate values, </a:t>
            </a:r>
            <a:r>
              <a:rPr lang="en-US" altLang="zh-CN" sz="1200" b="0" i="0" u="none" strike="noStrike" kern="1200" dirty="0" err="1" smtClean="0">
                <a:solidFill>
                  <a:schemeClr val="tx1"/>
                </a:solidFill>
                <a:effectLst/>
                <a:latin typeface="+mn-lt"/>
                <a:ea typeface="+mn-ea"/>
                <a:cs typeface="+mn-cs"/>
              </a:rPr>
              <a:t>C~tC~t</a:t>
            </a:r>
            <a:r>
              <a:rPr lang="en-US" altLang="zh-CN" sz="1200" b="0" i="0" kern="1200" dirty="0" smtClean="0">
                <a:solidFill>
                  <a:schemeClr val="tx1"/>
                </a:solidFill>
                <a:effectLst/>
                <a:latin typeface="+mn-lt"/>
                <a:ea typeface="+mn-ea"/>
                <a:cs typeface="+mn-cs"/>
              </a:rPr>
              <a:t>, that could be added to the state. In the next step, we’ll combine these two to create an update to the state.</a:t>
            </a:r>
          </a:p>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21</a:t>
            </a:fld>
            <a:endParaRPr lang="zh-CN" altLang="en-US"/>
          </a:p>
        </p:txBody>
      </p:sp>
    </p:spTree>
    <p:extLst>
      <p:ext uri="{BB962C8B-B14F-4D97-AF65-F5344CB8AC3E}">
        <p14:creationId xmlns:p14="http://schemas.microsoft.com/office/powerpoint/2010/main" val="3646593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22</a:t>
            </a:fld>
            <a:endParaRPr lang="zh-CN" altLang="en-US"/>
          </a:p>
        </p:txBody>
      </p:sp>
    </p:spTree>
    <p:extLst>
      <p:ext uri="{BB962C8B-B14F-4D97-AF65-F5344CB8AC3E}">
        <p14:creationId xmlns:p14="http://schemas.microsoft.com/office/powerpoint/2010/main" val="731924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需要输出必须连续的，可导，可微的。</a:t>
            </a:r>
            <a:endParaRPr lang="en-US" altLang="zh-CN" dirty="0" smtClean="0"/>
          </a:p>
          <a:p>
            <a:r>
              <a:rPr lang="zh-CN" altLang="en-US" dirty="0" smtClean="0"/>
              <a:t>泰勒展开</a:t>
            </a:r>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4</a:t>
            </a:fld>
            <a:endParaRPr lang="zh-CN" altLang="en-US"/>
          </a:p>
        </p:txBody>
      </p:sp>
    </p:spTree>
    <p:extLst>
      <p:ext uri="{BB962C8B-B14F-4D97-AF65-F5344CB8AC3E}">
        <p14:creationId xmlns:p14="http://schemas.microsoft.com/office/powerpoint/2010/main" val="603887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反向传播</a:t>
            </a:r>
            <a:r>
              <a:rPr lang="zh-CN" altLang="en-US" baseline="0" dirty="0" smtClean="0"/>
              <a:t> 逆着箭头走</a:t>
            </a:r>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23</a:t>
            </a:fld>
            <a:endParaRPr lang="zh-CN" altLang="en-US"/>
          </a:p>
        </p:txBody>
      </p:sp>
    </p:spTree>
    <p:extLst>
      <p:ext uri="{BB962C8B-B14F-4D97-AF65-F5344CB8AC3E}">
        <p14:creationId xmlns:p14="http://schemas.microsoft.com/office/powerpoint/2010/main" val="3251756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如果使用</a:t>
            </a:r>
            <a:r>
              <a:rPr lang="en-US" altLang="zh-CN" dirty="0" smtClean="0"/>
              <a:t>LSTM</a:t>
            </a:r>
            <a:r>
              <a:rPr lang="zh-CN" altLang="en-US" dirty="0" smtClean="0"/>
              <a:t>处理短时序的</a:t>
            </a:r>
            <a:r>
              <a:rPr lang="zh-CN" altLang="en-US" smtClean="0"/>
              <a:t>问题，因为数据量少，容易造成过拟合。</a:t>
            </a:r>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25</a:t>
            </a:fld>
            <a:endParaRPr lang="zh-CN" altLang="en-US"/>
          </a:p>
        </p:txBody>
      </p:sp>
    </p:spTree>
    <p:extLst>
      <p:ext uri="{BB962C8B-B14F-4D97-AF65-F5344CB8AC3E}">
        <p14:creationId xmlns:p14="http://schemas.microsoft.com/office/powerpoint/2010/main" val="1243115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This means that we let the gate layers look at the cell state.</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Another variation is to use coupled forget and input gates. Instead of separately deciding what to forget and what we should add new information to, we make those decisions together. We only forget when we’re going to input something in its place. We only input new values to the state when we forget something older.</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A slightly more dramatic variation on the LSTM is the Gated Recurrent Unit, or GRU, introduced by </a:t>
            </a:r>
            <a:r>
              <a:rPr lang="en-US" altLang="zh-CN" sz="1200" b="0" i="0" u="none" strike="noStrike" kern="1200" dirty="0" smtClean="0">
                <a:solidFill>
                  <a:schemeClr val="tx1"/>
                </a:solidFill>
                <a:effectLst/>
                <a:latin typeface="+mn-lt"/>
                <a:ea typeface="+mn-ea"/>
                <a:cs typeface="+mn-cs"/>
                <a:hlinkClick r:id="rId3"/>
              </a:rPr>
              <a:t>Cho, et al. (2014)</a:t>
            </a:r>
            <a:r>
              <a:rPr lang="en-US" altLang="zh-CN" sz="1200" b="0" i="0" kern="1200" dirty="0" smtClean="0">
                <a:solidFill>
                  <a:schemeClr val="tx1"/>
                </a:solidFill>
                <a:effectLst/>
                <a:latin typeface="+mn-lt"/>
                <a:ea typeface="+mn-ea"/>
                <a:cs typeface="+mn-cs"/>
              </a:rPr>
              <a:t>. It combines the forget and input gates into a single “update gate.” It also merges the cell state and hidden state, and makes some other changes. The resulting model is simpler than standard LSTM models, and has been growing increasingly popular.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LSTM: A Search Space Odyssey  https://arxiv.org/pdf/1503.04069.pdf</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26</a:t>
            </a:fld>
            <a:endParaRPr lang="zh-CN" altLang="en-US"/>
          </a:p>
        </p:txBody>
      </p:sp>
    </p:spTree>
    <p:extLst>
      <p:ext uri="{BB962C8B-B14F-4D97-AF65-F5344CB8AC3E}">
        <p14:creationId xmlns:p14="http://schemas.microsoft.com/office/powerpoint/2010/main" val="632101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https://distill.pub/2016/augmented-rnns/</a:t>
            </a:r>
          </a:p>
          <a:p>
            <a:r>
              <a:rPr lang="zh-CN" altLang="en-US" sz="1200" b="0" i="0" kern="1200" dirty="0" smtClean="0">
                <a:solidFill>
                  <a:schemeClr val="tx1"/>
                </a:solidFill>
                <a:effectLst/>
                <a:latin typeface="+mn-lt"/>
                <a:ea typeface="+mn-ea"/>
                <a:cs typeface="+mn-cs"/>
              </a:rPr>
              <a:t>网络能学习，必须是可微的。</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Instead of specifying a single location, the RNN outputs an “attention distribution” that describes how we spread out the amount we care about different memory positions. As such, the result of the read operation is a weighted sum.</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Similarly, we write everywhere at once to different extents. Again, an attention distribution describes how much we write at every location. We do this by having the new value of a position in memory be a convex combination of the old memory content and the write value, with the position between the two decided by the attention weight.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27</a:t>
            </a:fld>
            <a:endParaRPr lang="zh-CN" altLang="en-US"/>
          </a:p>
        </p:txBody>
      </p:sp>
    </p:spTree>
    <p:extLst>
      <p:ext uri="{BB962C8B-B14F-4D97-AF65-F5344CB8AC3E}">
        <p14:creationId xmlns:p14="http://schemas.microsoft.com/office/powerpoint/2010/main" val="6027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using </a:t>
            </a:r>
            <a:r>
              <a:rPr lang="en-US" altLang="zh-CN" sz="1200" b="0" i="1" kern="1200" dirty="0" smtClean="0">
                <a:solidFill>
                  <a:schemeClr val="tx1"/>
                </a:solidFill>
                <a:effectLst/>
                <a:latin typeface="+mn-lt"/>
                <a:ea typeface="+mn-ea"/>
                <a:cs typeface="+mn-cs"/>
              </a:rPr>
              <a:t>attention</a:t>
            </a:r>
            <a:r>
              <a:rPr lang="en-US" altLang="zh-CN" sz="1200" b="0" i="0" kern="1200" dirty="0" smtClean="0">
                <a:solidFill>
                  <a:schemeClr val="tx1"/>
                </a:solidFill>
                <a:effectLst/>
                <a:latin typeface="+mn-lt"/>
                <a:ea typeface="+mn-ea"/>
                <a:cs typeface="+mn-cs"/>
              </a:rPr>
              <a:t>, focusing on part of a subset of the information they’re given.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For example, an RNN can attend over the output of another RNN. At every time step, it focuses on different positions in the other RNN.</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We’d like attention to be differentiable, so that we can learn where to focus. To do this, we use the same trick Neural Turing Machines use: we focus everywhere, just to different extents.</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It can be used in voice recognition </a:t>
            </a:r>
            <a:r>
              <a:rPr lang="en-US" altLang="zh-CN" sz="1200" kern="1200" dirty="0" smtClean="0">
                <a:solidFill>
                  <a:schemeClr val="tx1"/>
                </a:solidFill>
                <a:effectLst/>
                <a:latin typeface="+mn-lt"/>
                <a:ea typeface="+mn-ea"/>
                <a:cs typeface="+mn-cs"/>
              </a:rPr>
              <a:t>[12]</a:t>
            </a:r>
            <a:r>
              <a:rPr lang="en-US" altLang="zh-CN" sz="1200" b="0" i="0" kern="1200" dirty="0" smtClean="0">
                <a:solidFill>
                  <a:schemeClr val="tx1"/>
                </a:solidFill>
                <a:effectLst/>
                <a:latin typeface="+mn-lt"/>
                <a:ea typeface="+mn-ea"/>
                <a:cs typeface="+mn-cs"/>
              </a:rPr>
              <a:t>, allowing one RNN to process the audio and then have another RNN skim over it, focusing on relevant parts as it generates a transcript.</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This allows the RNN to look at different position of an image every step. One popular use of this kind of attention is for image captioning. First, a </a:t>
            </a:r>
            <a:r>
              <a:rPr lang="en-US" altLang="zh-CN" sz="1200" b="0" i="0" kern="1200" dirty="0" err="1" smtClean="0">
                <a:solidFill>
                  <a:schemeClr val="tx1"/>
                </a:solidFill>
                <a:effectLst/>
                <a:latin typeface="+mn-lt"/>
                <a:ea typeface="+mn-ea"/>
                <a:cs typeface="+mn-cs"/>
              </a:rPr>
              <a:t>conv</a:t>
            </a:r>
            <a:r>
              <a:rPr lang="en-US" altLang="zh-CN" sz="1200" b="0" i="0" kern="1200" dirty="0" smtClean="0">
                <a:solidFill>
                  <a:schemeClr val="tx1"/>
                </a:solidFill>
                <a:effectLst/>
                <a:latin typeface="+mn-lt"/>
                <a:ea typeface="+mn-ea"/>
                <a:cs typeface="+mn-cs"/>
              </a:rPr>
              <a:t> net processes the image, extracting high-level features. Then an RNN runs, generating a description of the image. As it generates each word in the description, the RNN focuses on the </a:t>
            </a:r>
            <a:r>
              <a:rPr lang="en-US" altLang="zh-CN" sz="1200" b="0" i="0" kern="1200" dirty="0" err="1" smtClean="0">
                <a:solidFill>
                  <a:schemeClr val="tx1"/>
                </a:solidFill>
                <a:effectLst/>
                <a:latin typeface="+mn-lt"/>
                <a:ea typeface="+mn-ea"/>
                <a:cs typeface="+mn-cs"/>
              </a:rPr>
              <a:t>conv</a:t>
            </a:r>
            <a:r>
              <a:rPr lang="en-US" altLang="zh-CN" sz="1200" b="0" i="0" kern="1200" dirty="0" smtClean="0">
                <a:solidFill>
                  <a:schemeClr val="tx1"/>
                </a:solidFill>
                <a:effectLst/>
                <a:latin typeface="+mn-lt"/>
                <a:ea typeface="+mn-ea"/>
                <a:cs typeface="+mn-cs"/>
              </a:rPr>
              <a:t> net’s interpretation of the relevant parts of the image. </a:t>
            </a:r>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28</a:t>
            </a:fld>
            <a:endParaRPr lang="zh-CN" altLang="en-US"/>
          </a:p>
        </p:txBody>
      </p:sp>
    </p:spTree>
    <p:extLst>
      <p:ext uri="{BB962C8B-B14F-4D97-AF65-F5344CB8AC3E}">
        <p14:creationId xmlns:p14="http://schemas.microsoft.com/office/powerpoint/2010/main" val="1695472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 order for the network to learn how many steps to do, we want the number of steps to be differentiable. We achieve this with the same trick we used before: instead of deciding to run for a discrete number of steps, we have an attention distribution over the number of steps to run. The output is a weighted combination of the outputs of each step.</a:t>
            </a:r>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29</a:t>
            </a:fld>
            <a:endParaRPr lang="zh-CN" altLang="en-US"/>
          </a:p>
        </p:txBody>
      </p:sp>
    </p:spTree>
    <p:extLst>
      <p:ext uri="{BB962C8B-B14F-4D97-AF65-F5344CB8AC3E}">
        <p14:creationId xmlns:p14="http://schemas.microsoft.com/office/powerpoint/2010/main" val="468746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generated program is a sequence of operations. Each operation is defined to operate on the output of past operations.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At each step, the controller RNN outputs a probability distribution for what the next operation should be.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resulting distribution over operations can now be evaluated. Instead of running a single operation at each step, we do the usual attention trick of running all of them and then average the outputs together, weighted by the probability we ran that operation.</a:t>
            </a:r>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30</a:t>
            </a:fld>
            <a:endParaRPr lang="zh-CN" altLang="en-US"/>
          </a:p>
        </p:txBody>
      </p:sp>
    </p:spTree>
    <p:extLst>
      <p:ext uri="{BB962C8B-B14F-4D97-AF65-F5344CB8AC3E}">
        <p14:creationId xmlns:p14="http://schemas.microsoft.com/office/powerpoint/2010/main" val="657531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Sequence Classification</a:t>
            </a:r>
            <a:r>
              <a:rPr lang="en-US" altLang="zh-CN" dirty="0" smtClean="0"/>
              <a:t> :</a:t>
            </a:r>
            <a:r>
              <a:rPr lang="en-US" altLang="zh-CN" baseline="0" dirty="0" smtClean="0"/>
              <a:t> </a:t>
            </a:r>
            <a:r>
              <a:rPr lang="en-US" altLang="zh-CN" sz="1200" b="0" i="0" kern="1200" dirty="0" smtClean="0">
                <a:solidFill>
                  <a:schemeClr val="tx1"/>
                </a:solidFill>
                <a:effectLst/>
                <a:latin typeface="+mn-lt"/>
                <a:ea typeface="+mn-ea"/>
                <a:cs typeface="+mn-cs"/>
              </a:rPr>
              <a:t>If the input sequences are of fixed length, or can be easily padded to a fixed length, they can be collapsed into a single input vector and any of the standard pattern classification algorithms mentioned in Section 2.2 can be applied.</a:t>
            </a:r>
            <a:r>
              <a:rPr lang="en-US" altLang="zh-CN" dirty="0" smtClean="0"/>
              <a:t>  </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However, even if the input length is fixed, algorithm that are inherently sequential may be beneficial, since they are better able to adapt to translations and distortions in the input data.</a:t>
            </a:r>
            <a:r>
              <a:rPr lang="en-US" altLang="zh-CN" dirty="0" smtClean="0"/>
              <a:t>  </a:t>
            </a:r>
            <a:r>
              <a:rPr lang="zh-CN" altLang="en-US" dirty="0" smtClean="0"/>
              <a:t>可以更好地提取更为鲁棒的特征</a:t>
            </a:r>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A crucial element of segment classification, missing from sequence classification, is the use of </a:t>
            </a:r>
            <a:r>
              <a:rPr lang="en-US" altLang="zh-CN" sz="1200" b="0" i="1" kern="1200" dirty="0" smtClean="0">
                <a:solidFill>
                  <a:schemeClr val="tx1"/>
                </a:solidFill>
                <a:effectLst/>
                <a:latin typeface="+mn-lt"/>
                <a:ea typeface="+mn-ea"/>
                <a:cs typeface="+mn-cs"/>
              </a:rPr>
              <a:t>context </a:t>
            </a:r>
            <a:r>
              <a:rPr lang="en-US" altLang="zh-CN" sz="1200" b="0" i="0" kern="1200" dirty="0" smtClean="0">
                <a:solidFill>
                  <a:schemeClr val="tx1"/>
                </a:solidFill>
                <a:effectLst/>
                <a:latin typeface="+mn-lt"/>
                <a:ea typeface="+mn-ea"/>
                <a:cs typeface="+mn-cs"/>
              </a:rPr>
              <a:t>information from either side of the segments to be</a:t>
            </a:r>
            <a:br>
              <a:rPr lang="en-US" altLang="zh-CN" sz="1200" b="0" i="0" kern="1200" dirty="0" smtClean="0">
                <a:solidFill>
                  <a:schemeClr val="tx1"/>
                </a:solidFill>
                <a:effectLst/>
                <a:latin typeface="+mn-lt"/>
                <a:ea typeface="+mn-ea"/>
                <a:cs typeface="+mn-cs"/>
              </a:rPr>
            </a:br>
            <a:r>
              <a:rPr lang="en-US" altLang="zh-CN" sz="1200" b="0" i="0" kern="1200" dirty="0" smtClean="0">
                <a:solidFill>
                  <a:schemeClr val="tx1"/>
                </a:solidFill>
                <a:effectLst/>
                <a:latin typeface="+mn-lt"/>
                <a:ea typeface="+mn-ea"/>
                <a:cs typeface="+mn-cs"/>
              </a:rPr>
              <a:t>classified. The effective use of context is vital to the success of segment classification algorithms.</a:t>
            </a:r>
            <a:r>
              <a:rPr lang="zh-CN" altLang="en-US" dirty="0" smtClean="0"/>
              <a:t>可以根据上下文的依赖关系辅助判断</a:t>
            </a:r>
            <a:r>
              <a:rPr lang="en-US" altLang="zh-CN" dirty="0" smtClean="0"/>
              <a:t/>
            </a:r>
            <a:br>
              <a:rPr lang="en-US" altLang="zh-CN" dirty="0" smtClean="0"/>
            </a:br>
            <a:endParaRPr lang="en-US" altLang="zh-CN" dirty="0" smtClean="0"/>
          </a:p>
          <a:p>
            <a:endParaRPr lang="en-US" altLang="zh-CN" dirty="0" smtClean="0"/>
          </a:p>
          <a:p>
            <a:r>
              <a:rPr lang="en-US" altLang="zh-CN" dirty="0" smtClean="0"/>
              <a:t/>
            </a:r>
            <a:br>
              <a:rPr lang="en-US" altLang="zh-CN" dirty="0" smtClean="0"/>
            </a:b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31</a:t>
            </a:fld>
            <a:endParaRPr lang="zh-CN" altLang="en-US"/>
          </a:p>
        </p:txBody>
      </p:sp>
    </p:spTree>
    <p:extLst>
      <p:ext uri="{BB962C8B-B14F-4D97-AF65-F5344CB8AC3E}">
        <p14:creationId xmlns:p14="http://schemas.microsoft.com/office/powerpoint/2010/main" val="770098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32</a:t>
            </a:fld>
            <a:endParaRPr lang="zh-CN" altLang="en-US"/>
          </a:p>
        </p:txBody>
      </p:sp>
    </p:spTree>
    <p:extLst>
      <p:ext uri="{BB962C8B-B14F-4D97-AF65-F5344CB8AC3E}">
        <p14:creationId xmlns:p14="http://schemas.microsoft.com/office/powerpoint/2010/main" val="3818847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由于被打断</a:t>
            </a:r>
            <a:r>
              <a:rPr lang="en-US" altLang="zh-CN" baseline="0" dirty="0" smtClean="0"/>
              <a:t>/</a:t>
            </a:r>
            <a:r>
              <a:rPr lang="zh-CN" altLang="en-US" baseline="0" dirty="0" smtClean="0"/>
              <a:t>动作持续时间不同</a:t>
            </a:r>
            <a:r>
              <a:rPr lang="en-US" altLang="zh-CN" baseline="0" dirty="0" smtClean="0"/>
              <a:t>, </a:t>
            </a:r>
            <a:r>
              <a:rPr lang="zh-CN" altLang="en-US" baseline="0" dirty="0" smtClean="0"/>
              <a:t>同一个</a:t>
            </a:r>
            <a:r>
              <a:rPr lang="en-US" altLang="zh-CN" baseline="0" dirty="0" smtClean="0"/>
              <a:t>labelling</a:t>
            </a:r>
            <a:r>
              <a:rPr lang="zh-CN" altLang="en-US" baseline="0" dirty="0" smtClean="0"/>
              <a:t>可能有不同的表现形式</a:t>
            </a:r>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33</a:t>
            </a:fld>
            <a:endParaRPr lang="zh-CN" altLang="en-US"/>
          </a:p>
        </p:txBody>
      </p:sp>
    </p:spTree>
    <p:extLst>
      <p:ext uri="{BB962C8B-B14F-4D97-AF65-F5344CB8AC3E}">
        <p14:creationId xmlns:p14="http://schemas.microsoft.com/office/powerpoint/2010/main" val="937919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损失函数必须为正的</a:t>
            </a:r>
            <a:endParaRPr lang="en-US" altLang="zh-CN" dirty="0" smtClean="0"/>
          </a:p>
          <a:p>
            <a:r>
              <a:rPr lang="en-US" altLang="zh-CN" dirty="0" smtClean="0"/>
              <a:t>a</a:t>
            </a:r>
            <a:r>
              <a:rPr lang="zh-CN" altLang="en-US" dirty="0" smtClean="0"/>
              <a:t>为期望输出</a:t>
            </a:r>
            <a:endParaRPr lang="en-US" altLang="zh-CN" dirty="0" smtClean="0"/>
          </a:p>
          <a:p>
            <a:r>
              <a:rPr lang="zh-CN" altLang="en-US" dirty="0" smtClean="0"/>
              <a:t>损失函数在局部一定为凸函数。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5</a:t>
            </a:fld>
            <a:endParaRPr lang="zh-CN" altLang="en-US"/>
          </a:p>
        </p:txBody>
      </p:sp>
    </p:spTree>
    <p:extLst>
      <p:ext uri="{BB962C8B-B14F-4D97-AF65-F5344CB8AC3E}">
        <p14:creationId xmlns:p14="http://schemas.microsoft.com/office/powerpoint/2010/main" val="1281862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34</a:t>
            </a:fld>
            <a:endParaRPr lang="zh-CN" altLang="en-US"/>
          </a:p>
        </p:txBody>
      </p:sp>
    </p:spTree>
    <p:extLst>
      <p:ext uri="{BB962C8B-B14F-4D97-AF65-F5344CB8AC3E}">
        <p14:creationId xmlns:p14="http://schemas.microsoft.com/office/powerpoint/2010/main" val="2378812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35</a:t>
            </a:fld>
            <a:endParaRPr lang="zh-CN" altLang="en-US"/>
          </a:p>
        </p:txBody>
      </p:sp>
    </p:spTree>
    <p:extLst>
      <p:ext uri="{BB962C8B-B14F-4D97-AF65-F5344CB8AC3E}">
        <p14:creationId xmlns:p14="http://schemas.microsoft.com/office/powerpoint/2010/main" val="2450265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36</a:t>
            </a:fld>
            <a:endParaRPr lang="zh-CN" altLang="en-US"/>
          </a:p>
        </p:txBody>
      </p:sp>
    </p:spTree>
    <p:extLst>
      <p:ext uri="{BB962C8B-B14F-4D97-AF65-F5344CB8AC3E}">
        <p14:creationId xmlns:p14="http://schemas.microsoft.com/office/powerpoint/2010/main" val="2309490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37</a:t>
            </a:fld>
            <a:endParaRPr lang="zh-CN" altLang="en-US"/>
          </a:p>
        </p:txBody>
      </p:sp>
    </p:spTree>
    <p:extLst>
      <p:ext uri="{BB962C8B-B14F-4D97-AF65-F5344CB8AC3E}">
        <p14:creationId xmlns:p14="http://schemas.microsoft.com/office/powerpoint/2010/main" val="2305370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38</a:t>
            </a:fld>
            <a:endParaRPr lang="zh-CN" altLang="en-US"/>
          </a:p>
        </p:txBody>
      </p:sp>
    </p:spTree>
    <p:extLst>
      <p:ext uri="{BB962C8B-B14F-4D97-AF65-F5344CB8AC3E}">
        <p14:creationId xmlns:p14="http://schemas.microsoft.com/office/powerpoint/2010/main" val="1264855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In practice, to compute the gradient </a:t>
            </a:r>
            <a:r>
              <a:rPr lang="en-US" altLang="zh-CN" sz="1200" b="0" i="0" u="none" strike="noStrike" kern="1200" dirty="0" smtClean="0">
                <a:solidFill>
                  <a:schemeClr val="tx1"/>
                </a:solidFill>
                <a:effectLst/>
                <a:latin typeface="+mn-lt"/>
                <a:ea typeface="+mn-ea"/>
                <a:cs typeface="+mn-cs"/>
              </a:rPr>
              <a:t>∇C∇C</a:t>
            </a:r>
            <a:r>
              <a:rPr lang="en-US" altLang="zh-CN" sz="1200" b="0" i="0" kern="1200" dirty="0" smtClean="0">
                <a:solidFill>
                  <a:schemeClr val="tx1"/>
                </a:solidFill>
                <a:effectLst/>
                <a:latin typeface="+mn-lt"/>
                <a:ea typeface="+mn-ea"/>
                <a:cs typeface="+mn-cs"/>
              </a:rPr>
              <a:t> we need to compute the gradients </a:t>
            </a:r>
            <a:r>
              <a:rPr lang="en-US" altLang="zh-CN" sz="1200" b="0" i="0" u="none" strike="noStrike" kern="1200" dirty="0" smtClean="0">
                <a:solidFill>
                  <a:schemeClr val="tx1"/>
                </a:solidFill>
                <a:effectLst/>
                <a:latin typeface="+mn-lt"/>
                <a:ea typeface="+mn-ea"/>
                <a:cs typeface="+mn-cs"/>
              </a:rPr>
              <a:t>∇</a:t>
            </a:r>
            <a:r>
              <a:rPr lang="en-US" altLang="zh-CN" sz="1200" b="0" i="0" u="none" strike="noStrike" kern="1200" dirty="0" err="1" smtClean="0">
                <a:solidFill>
                  <a:schemeClr val="tx1"/>
                </a:solidFill>
                <a:effectLst/>
                <a:latin typeface="+mn-lt"/>
                <a:ea typeface="+mn-ea"/>
                <a:cs typeface="+mn-cs"/>
              </a:rPr>
              <a:t>Cx∇Cx</a:t>
            </a:r>
            <a:r>
              <a:rPr lang="en-US" altLang="zh-CN" sz="1200" b="0" i="0" kern="1200" dirty="0" smtClean="0">
                <a:solidFill>
                  <a:schemeClr val="tx1"/>
                </a:solidFill>
                <a:effectLst/>
                <a:latin typeface="+mn-lt"/>
                <a:ea typeface="+mn-ea"/>
                <a:cs typeface="+mn-cs"/>
              </a:rPr>
              <a:t> separately for each training input, </a:t>
            </a:r>
            <a:r>
              <a:rPr lang="en-US" altLang="zh-CN" sz="1200" b="0" i="0" u="none" strike="noStrike" kern="1200" dirty="0" smtClean="0">
                <a:solidFill>
                  <a:schemeClr val="tx1"/>
                </a:solidFill>
                <a:effectLst/>
                <a:latin typeface="+mn-lt"/>
                <a:ea typeface="+mn-ea"/>
                <a:cs typeface="+mn-cs"/>
              </a:rPr>
              <a:t>xx</a:t>
            </a:r>
            <a:r>
              <a:rPr lang="en-US" altLang="zh-CN" sz="1200" b="0" i="0" kern="1200" dirty="0" smtClean="0">
                <a:solidFill>
                  <a:schemeClr val="tx1"/>
                </a:solidFill>
                <a:effectLst/>
                <a:latin typeface="+mn-lt"/>
                <a:ea typeface="+mn-ea"/>
                <a:cs typeface="+mn-cs"/>
              </a:rPr>
              <a:t>, and then average them, </a:t>
            </a:r>
            <a:r>
              <a:rPr lang="en-US" altLang="zh-CN" sz="1200" b="0" i="0" u="none" strike="noStrike" kern="1200" dirty="0" smtClean="0">
                <a:solidFill>
                  <a:schemeClr val="tx1"/>
                </a:solidFill>
                <a:effectLst/>
                <a:latin typeface="+mn-lt"/>
                <a:ea typeface="+mn-ea"/>
                <a:cs typeface="+mn-cs"/>
              </a:rPr>
              <a:t>∇C=1n∑x∇Cx∇C=1n∑x∇Cx</a:t>
            </a:r>
            <a:r>
              <a:rPr lang="en-US" altLang="zh-CN" sz="1200" b="0" i="0" kern="1200" dirty="0" smtClean="0">
                <a:solidFill>
                  <a:schemeClr val="tx1"/>
                </a:solidFill>
                <a:effectLst/>
                <a:latin typeface="+mn-lt"/>
                <a:ea typeface="+mn-ea"/>
                <a:cs typeface="+mn-cs"/>
              </a:rPr>
              <a:t>. Unfortunately, when the number of training inputs is very large this can take a long time, and learning thus occurs slowly.</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An idea called stochastic gradient descent can be used to speed up learning. The idea is to estimate the gradient ∇C∇C by computing ∇Cx∇Cx for a small sample of randomly chosen training inputs. By averaging over this small sample it turns out that we can quickly get a good estimate of the true gradient ∇C∇C, and this helps speed up gradient descent, and thus learning.</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Of course, the estimate won't be perfect - there will be statistical fluctuations - but it doesn't need to be perfect: all we really care about is moving in a general direction that will help decrease </a:t>
            </a:r>
            <a:r>
              <a:rPr lang="en-US" altLang="zh-CN" sz="1200" b="0" i="0" u="none" strike="noStrike" kern="1200" dirty="0" smtClean="0">
                <a:solidFill>
                  <a:schemeClr val="tx1"/>
                </a:solidFill>
                <a:effectLst/>
                <a:latin typeface="+mn-lt"/>
                <a:ea typeface="+mn-ea"/>
                <a:cs typeface="+mn-cs"/>
              </a:rPr>
              <a:t>CC</a:t>
            </a:r>
            <a:r>
              <a:rPr lang="en-US" altLang="zh-CN" sz="1200" b="0" i="0" kern="1200" dirty="0" smtClean="0">
                <a:solidFill>
                  <a:schemeClr val="tx1"/>
                </a:solidFill>
                <a:effectLst/>
                <a:latin typeface="+mn-lt"/>
                <a:ea typeface="+mn-ea"/>
                <a:cs typeface="+mn-cs"/>
              </a:rPr>
              <a:t>, and that means we don't need an exact computation of the gradient.</a:t>
            </a:r>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6</a:t>
            </a:fld>
            <a:endParaRPr lang="zh-CN" altLang="en-US"/>
          </a:p>
        </p:txBody>
      </p:sp>
    </p:spTree>
    <p:extLst>
      <p:ext uri="{BB962C8B-B14F-4D97-AF65-F5344CB8AC3E}">
        <p14:creationId xmlns:p14="http://schemas.microsoft.com/office/powerpoint/2010/main" val="244615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7</a:t>
            </a:fld>
            <a:endParaRPr lang="zh-CN" altLang="en-US"/>
          </a:p>
        </p:txBody>
      </p:sp>
    </p:spTree>
    <p:extLst>
      <p:ext uri="{BB962C8B-B14F-4D97-AF65-F5344CB8AC3E}">
        <p14:creationId xmlns:p14="http://schemas.microsoft.com/office/powerpoint/2010/main" val="3936868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8</a:t>
            </a:fld>
            <a:endParaRPr lang="zh-CN" altLang="en-US"/>
          </a:p>
        </p:txBody>
      </p:sp>
    </p:spTree>
    <p:extLst>
      <p:ext uri="{BB962C8B-B14F-4D97-AF65-F5344CB8AC3E}">
        <p14:creationId xmlns:p14="http://schemas.microsoft.com/office/powerpoint/2010/main" val="1325230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9</a:t>
            </a:fld>
            <a:endParaRPr lang="zh-CN" altLang="en-US"/>
          </a:p>
        </p:txBody>
      </p:sp>
    </p:spTree>
    <p:extLst>
      <p:ext uri="{BB962C8B-B14F-4D97-AF65-F5344CB8AC3E}">
        <p14:creationId xmlns:p14="http://schemas.microsoft.com/office/powerpoint/2010/main" val="2706171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FA05190-AC97-4BAF-A829-4A82C8E83442}" type="slidenum">
              <a:rPr lang="zh-CN" altLang="en-US" smtClean="0"/>
              <a:t>10</a:t>
            </a:fld>
            <a:endParaRPr lang="zh-CN" altLang="en-US"/>
          </a:p>
        </p:txBody>
      </p:sp>
    </p:spTree>
    <p:extLst>
      <p:ext uri="{BB962C8B-B14F-4D97-AF65-F5344CB8AC3E}">
        <p14:creationId xmlns:p14="http://schemas.microsoft.com/office/powerpoint/2010/main" val="987680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early layers answering very simple and specific questions about the input image, and later layers building up </a:t>
            </a:r>
            <a:r>
              <a:rPr lang="en-US" altLang="zh-CN" b="1" u="sng" dirty="0" smtClean="0">
                <a:solidFill>
                  <a:srgbClr val="FF0000"/>
                </a:solidFill>
              </a:rPr>
              <a:t>a hierarchy of </a:t>
            </a:r>
            <a:r>
              <a:rPr lang="en-US" altLang="zh-CN" dirty="0" smtClean="0"/>
              <a:t>ever more complex and abstract concepts. Networks with this kind of many-layer structure - two or more hidden layers - are called </a:t>
            </a:r>
            <a:r>
              <a:rPr lang="en-US" altLang="zh-CN" i="1" dirty="0" smtClean="0"/>
              <a:t>deep neural networks</a:t>
            </a:r>
            <a:r>
              <a:rPr lang="en-US" altLang="zh-CN" dirty="0" smtClean="0"/>
              <a:t>.</a:t>
            </a:r>
          </a:p>
        </p:txBody>
      </p:sp>
      <p:sp>
        <p:nvSpPr>
          <p:cNvPr id="4" name="灯片编号占位符 3"/>
          <p:cNvSpPr>
            <a:spLocks noGrp="1"/>
          </p:cNvSpPr>
          <p:nvPr>
            <p:ph type="sldNum" sz="quarter" idx="10"/>
          </p:nvPr>
        </p:nvSpPr>
        <p:spPr/>
        <p:txBody>
          <a:bodyPr/>
          <a:lstStyle/>
          <a:p>
            <a:fld id="{9FA05190-AC97-4BAF-A829-4A82C8E83442}" type="slidenum">
              <a:rPr lang="zh-CN" altLang="en-US" smtClean="0"/>
              <a:t>11</a:t>
            </a:fld>
            <a:endParaRPr lang="zh-CN" altLang="en-US"/>
          </a:p>
        </p:txBody>
      </p:sp>
    </p:spTree>
    <p:extLst>
      <p:ext uri="{BB962C8B-B14F-4D97-AF65-F5344CB8AC3E}">
        <p14:creationId xmlns:p14="http://schemas.microsoft.com/office/powerpoint/2010/main" val="1412721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B53B2C3-3B94-41CE-85EC-B61CEC074555}" type="datetimeFigureOut">
              <a:rPr lang="zh-CN" altLang="en-US" smtClean="0"/>
              <a:t>2017/8/11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2391818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B53B2C3-3B94-41CE-85EC-B61CEC074555}" type="datetimeFigureOut">
              <a:rPr lang="zh-CN" altLang="en-US" smtClean="0"/>
              <a:t>2017/8/11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1241441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B53B2C3-3B94-41CE-85EC-B61CEC074555}" type="datetimeFigureOut">
              <a:rPr lang="zh-CN" altLang="en-US" smtClean="0"/>
              <a:t>2017/8/11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3530972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B53B2C3-3B94-41CE-85EC-B61CEC074555}" type="datetimeFigureOut">
              <a:rPr lang="zh-CN" altLang="en-US" smtClean="0"/>
              <a:t>2017/8/11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2150464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8B53B2C3-3B94-41CE-85EC-B61CEC074555}" type="datetimeFigureOut">
              <a:rPr lang="zh-CN" altLang="en-US" smtClean="0"/>
              <a:t>2017/8/11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608496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8B53B2C3-3B94-41CE-85EC-B61CEC074555}" type="datetimeFigureOut">
              <a:rPr lang="zh-CN" altLang="en-US" smtClean="0"/>
              <a:t>2017/8/11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488525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8B53B2C3-3B94-41CE-85EC-B61CEC074555}" type="datetimeFigureOut">
              <a:rPr lang="zh-CN" altLang="en-US" smtClean="0"/>
              <a:t>2017/8/11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3131996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B53B2C3-3B94-41CE-85EC-B61CEC074555}" type="datetimeFigureOut">
              <a:rPr lang="zh-CN" altLang="en-US" smtClean="0"/>
              <a:t>2017/8/11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4157888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53B2C3-3B94-41CE-85EC-B61CEC074555}" type="datetimeFigureOut">
              <a:rPr lang="zh-CN" altLang="en-US" smtClean="0"/>
              <a:t>2017/8/11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4266519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B53B2C3-3B94-41CE-85EC-B61CEC074555}" type="datetimeFigureOut">
              <a:rPr lang="zh-CN" altLang="en-US" smtClean="0"/>
              <a:t>2017/8/11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376230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B53B2C3-3B94-41CE-85EC-B61CEC074555}" type="datetimeFigureOut">
              <a:rPr lang="zh-CN" altLang="en-US" smtClean="0"/>
              <a:t>2017/8/11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2157456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53B2C3-3B94-41CE-85EC-B61CEC074555}" type="datetimeFigureOut">
              <a:rPr lang="zh-CN" altLang="en-US" smtClean="0"/>
              <a:t>2017/8/11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D541B7-D2EF-4E0B-8C89-B536C4F4ADB8}" type="slidenum">
              <a:rPr lang="zh-CN" altLang="en-US" smtClean="0"/>
              <a:t>‹#›</a:t>
            </a:fld>
            <a:endParaRPr lang="zh-CN" altLang="en-US"/>
          </a:p>
        </p:txBody>
      </p:sp>
    </p:spTree>
    <p:extLst>
      <p:ext uri="{BB962C8B-B14F-4D97-AF65-F5344CB8AC3E}">
        <p14:creationId xmlns:p14="http://schemas.microsoft.com/office/powerpoint/2010/main" val="106931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hp"/><Relationship Id="rId4" Type="http://schemas.openxmlformats.org/officeDocument/2006/relationships/image" Target="../media/image64.php"/></Relationships>
</file>

<file path=ppt/slides/_rels/slide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neuralnetworksanddeeplearning.com/chap1.html#perceptro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13.jpeg"/><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3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1.png"/><Relationship Id="rId4" Type="http://schemas.openxmlformats.org/officeDocument/2006/relationships/image" Target="../media/image136.png"/><Relationship Id="rId9" Type="http://schemas.openxmlformats.org/officeDocument/2006/relationships/image" Target="../media/image133.png"/></Relationships>
</file>

<file path=ppt/slides/_rels/slide4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821914"/>
            <a:ext cx="7772400" cy="2387600"/>
          </a:xfrm>
        </p:spPr>
        <p:txBody>
          <a:bodyPr>
            <a:noAutofit/>
          </a:bodyPr>
          <a:lstStyle/>
          <a:p>
            <a:r>
              <a:rPr lang="en-US" altLang="zh-CN" sz="3600" dirty="0" smtClean="0"/>
              <a:t>Convolutional Neural Network</a:t>
            </a:r>
            <a:r>
              <a:rPr lang="en-US" altLang="zh-CN" sz="3600" dirty="0"/>
              <a:t>,</a:t>
            </a:r>
            <a:r>
              <a:rPr lang="en-US" altLang="zh-CN" sz="3600" dirty="0" smtClean="0"/>
              <a:t/>
            </a:r>
            <a:br>
              <a:rPr lang="en-US" altLang="zh-CN" sz="3600" dirty="0" smtClean="0"/>
            </a:br>
            <a:r>
              <a:rPr lang="en-US" altLang="zh-CN" sz="3600" dirty="0" smtClean="0"/>
              <a:t>Recurrent Neural Network</a:t>
            </a:r>
            <a:br>
              <a:rPr lang="en-US" altLang="zh-CN" sz="3600" dirty="0" smtClean="0"/>
            </a:br>
            <a:r>
              <a:rPr lang="en-US" altLang="zh-CN" sz="3600" dirty="0" smtClean="0"/>
              <a:t>&amp; Connectionist Temporal Classification</a:t>
            </a:r>
            <a:endParaRPr lang="zh-CN" altLang="en-US" sz="3600" dirty="0"/>
          </a:p>
        </p:txBody>
      </p:sp>
      <p:sp>
        <p:nvSpPr>
          <p:cNvPr id="3" name="副标题 2"/>
          <p:cNvSpPr>
            <a:spLocks noGrp="1"/>
          </p:cNvSpPr>
          <p:nvPr>
            <p:ph type="subTitle" idx="1"/>
          </p:nvPr>
        </p:nvSpPr>
        <p:spPr>
          <a:xfrm>
            <a:off x="986246" y="3641227"/>
            <a:ext cx="7452360" cy="1655762"/>
          </a:xfrm>
        </p:spPr>
        <p:txBody>
          <a:bodyPr>
            <a:normAutofit/>
          </a:bodyPr>
          <a:lstStyle/>
          <a:p>
            <a:r>
              <a:rPr kumimoji="1" lang="en-US" altLang="zh-CN" sz="1600" dirty="0">
                <a:latin typeface="Tahoma" panose="020B0604030504040204" pitchFamily="34" charset="0"/>
              </a:rPr>
              <a:t>Yu Tian</a:t>
            </a:r>
          </a:p>
          <a:p>
            <a:pPr>
              <a:spcBef>
                <a:spcPct val="20000"/>
              </a:spcBef>
              <a:buClr>
                <a:schemeClr val="tx1"/>
              </a:buClr>
              <a:defRPr/>
            </a:pPr>
            <a:r>
              <a:rPr kumimoji="1" lang="en-US" altLang="zh-CN" sz="1600" dirty="0" smtClean="0">
                <a:latin typeface="Tahoma" panose="020B0604030504040204" pitchFamily="34" charset="0"/>
              </a:rPr>
              <a:t>School </a:t>
            </a:r>
            <a:r>
              <a:rPr kumimoji="1" lang="en-US" altLang="zh-CN" sz="1600" dirty="0">
                <a:latin typeface="Tahoma" panose="020B0604030504040204" pitchFamily="34" charset="0"/>
              </a:rPr>
              <a:t>of Electronics Engineering &amp; Computer Science</a:t>
            </a:r>
          </a:p>
          <a:p>
            <a:pPr>
              <a:spcBef>
                <a:spcPct val="20000"/>
              </a:spcBef>
              <a:buClr>
                <a:schemeClr val="tx1"/>
              </a:buClr>
              <a:defRPr/>
            </a:pPr>
            <a:r>
              <a:rPr kumimoji="1" lang="en-US" altLang="zh-CN" sz="1600" dirty="0">
                <a:latin typeface="Tahoma" panose="020B0604030504040204" pitchFamily="34" charset="0"/>
              </a:rPr>
              <a:t> Peking University, 100871, Beijing, China </a:t>
            </a:r>
          </a:p>
          <a:p>
            <a:r>
              <a:rPr lang="en-US" altLang="zh-CN" sz="1600" i="1" u="sng" dirty="0" smtClean="0">
                <a:solidFill>
                  <a:srgbClr val="0070C0"/>
                </a:solidFill>
              </a:rPr>
              <a:t>tianyu_eecs@pku.edu.cn</a:t>
            </a:r>
            <a:endParaRPr lang="zh-CN" altLang="en-US" sz="1600" i="1" u="sng" dirty="0">
              <a:solidFill>
                <a:srgbClr val="0070C0"/>
              </a:solidFill>
            </a:endParaRPr>
          </a:p>
        </p:txBody>
      </p:sp>
    </p:spTree>
    <p:extLst>
      <p:ext uri="{BB962C8B-B14F-4D97-AF65-F5344CB8AC3E}">
        <p14:creationId xmlns:p14="http://schemas.microsoft.com/office/powerpoint/2010/main" val="1712761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Convolutional Neural Network</a:t>
            </a:r>
            <a:br>
              <a:rPr lang="en-US" altLang="zh-CN" sz="3200" b="1" i="1" dirty="0" smtClean="0">
                <a:effectLst>
                  <a:outerShdw blurRad="38100" dist="38100" dir="2700000" algn="tl">
                    <a:srgbClr val="000000">
                      <a:alpha val="43137"/>
                    </a:srgbClr>
                  </a:outerShdw>
                </a:effectLst>
              </a:rPr>
            </a:br>
            <a:r>
              <a:rPr lang="en-US" altLang="zh-CN" sz="1800" i="1" dirty="0" smtClean="0">
                <a:effectLst>
                  <a:outerShdw blurRad="38100" dist="38100" dir="2700000" algn="tl">
                    <a:srgbClr val="000000">
                      <a:alpha val="43137"/>
                    </a:srgbClr>
                  </a:outerShdw>
                </a:effectLst>
              </a:rPr>
              <a:t>2D CNN &amp; 3D CNN &amp; Deep CNN</a:t>
            </a:r>
            <a:endParaRPr lang="zh-CN" altLang="en-US" sz="1800" i="1" dirty="0">
              <a:effectLst>
                <a:outerShdw blurRad="38100" dist="38100" dir="2700000" algn="tl">
                  <a:srgbClr val="000000">
                    <a:alpha val="43137"/>
                  </a:srgbClr>
                </a:outerShdw>
              </a:effectLst>
            </a:endParaRPr>
          </a:p>
        </p:txBody>
      </p:sp>
      <p:pic>
        <p:nvPicPr>
          <p:cNvPr id="13" name="图片 12"/>
          <p:cNvPicPr>
            <a:picLocks noChangeAspect="1"/>
          </p:cNvPicPr>
          <p:nvPr/>
        </p:nvPicPr>
        <p:blipFill>
          <a:blip r:embed="rId3"/>
          <a:stretch>
            <a:fillRect/>
          </a:stretch>
        </p:blipFill>
        <p:spPr>
          <a:xfrm>
            <a:off x="628650" y="2963089"/>
            <a:ext cx="3452813" cy="693154"/>
          </a:xfrm>
          <a:prstGeom prst="rect">
            <a:avLst/>
          </a:prstGeom>
        </p:spPr>
      </p:pic>
      <p:pic>
        <p:nvPicPr>
          <p:cNvPr id="2" name="图片 1"/>
          <p:cNvPicPr>
            <a:picLocks noChangeAspect="1"/>
          </p:cNvPicPr>
          <p:nvPr/>
        </p:nvPicPr>
        <p:blipFill>
          <a:blip r:embed="rId4"/>
          <a:stretch>
            <a:fillRect/>
          </a:stretch>
        </p:blipFill>
        <p:spPr>
          <a:xfrm>
            <a:off x="875552" y="1832635"/>
            <a:ext cx="2824162" cy="1098995"/>
          </a:xfrm>
          <a:prstGeom prst="rect">
            <a:avLst/>
          </a:prstGeom>
        </p:spPr>
      </p:pic>
      <p:pic>
        <p:nvPicPr>
          <p:cNvPr id="3" name="图片 2"/>
          <p:cNvPicPr>
            <a:picLocks noChangeAspect="1"/>
          </p:cNvPicPr>
          <p:nvPr/>
        </p:nvPicPr>
        <p:blipFill>
          <a:blip r:embed="rId5"/>
          <a:stretch>
            <a:fillRect/>
          </a:stretch>
        </p:blipFill>
        <p:spPr>
          <a:xfrm>
            <a:off x="5896655" y="273683"/>
            <a:ext cx="2618695" cy="3124057"/>
          </a:xfrm>
          <a:prstGeom prst="rect">
            <a:avLst/>
          </a:prstGeom>
        </p:spPr>
      </p:pic>
      <p:pic>
        <p:nvPicPr>
          <p:cNvPr id="4" name="图片 3"/>
          <p:cNvPicPr>
            <a:picLocks noChangeAspect="1"/>
          </p:cNvPicPr>
          <p:nvPr/>
        </p:nvPicPr>
        <p:blipFill>
          <a:blip r:embed="rId6"/>
          <a:stretch>
            <a:fillRect/>
          </a:stretch>
        </p:blipFill>
        <p:spPr>
          <a:xfrm>
            <a:off x="4572000" y="3544440"/>
            <a:ext cx="4505325" cy="695325"/>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525" y="4569064"/>
            <a:ext cx="7588949" cy="2013180"/>
          </a:xfrm>
          <a:prstGeom prst="rect">
            <a:avLst/>
          </a:prstGeom>
        </p:spPr>
      </p:pic>
    </p:spTree>
    <p:extLst>
      <p:ext uri="{BB962C8B-B14F-4D97-AF65-F5344CB8AC3E}">
        <p14:creationId xmlns:p14="http://schemas.microsoft.com/office/powerpoint/2010/main" val="3911038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553097" y="321042"/>
            <a:ext cx="5480549" cy="6349587"/>
          </a:xfrm>
          <a:prstGeom prst="rect">
            <a:avLst/>
          </a:prstGeom>
        </p:spPr>
      </p:pic>
      <p:sp>
        <p:nvSpPr>
          <p:cNvPr id="5" name="矩形 4"/>
          <p:cNvSpPr/>
          <p:nvPr/>
        </p:nvSpPr>
        <p:spPr>
          <a:xfrm>
            <a:off x="39189" y="865823"/>
            <a:ext cx="3553097" cy="5509200"/>
          </a:xfrm>
          <a:prstGeom prst="rect">
            <a:avLst/>
          </a:prstGeom>
        </p:spPr>
        <p:txBody>
          <a:bodyPr wrap="square">
            <a:spAutoFit/>
          </a:bodyPr>
          <a:lstStyle/>
          <a:p>
            <a:pPr marL="285750" indent="-285750">
              <a:buFont typeface="Wingdings" panose="05000000000000000000" pitchFamily="2" charset="2"/>
              <a:buChar char="Ø"/>
            </a:pPr>
            <a:r>
              <a:rPr lang="en-US" altLang="zh-CN" sz="1600" dirty="0"/>
              <a:t>T</a:t>
            </a:r>
            <a:r>
              <a:rPr lang="en-US" altLang="zh-CN" sz="1600" dirty="0" smtClean="0"/>
              <a:t>he </a:t>
            </a:r>
            <a:r>
              <a:rPr lang="en-US" altLang="zh-CN" sz="1600" dirty="0"/>
              <a:t>strong grouping within each </a:t>
            </a:r>
            <a:r>
              <a:rPr lang="en-US" altLang="zh-CN" sz="1600" dirty="0" smtClean="0"/>
              <a:t>feature map</a:t>
            </a:r>
            <a:r>
              <a:rPr lang="en-US" altLang="zh-CN" sz="1600" dirty="0"/>
              <a:t/>
            </a:r>
            <a:br>
              <a:rPr lang="en-US" altLang="zh-CN" sz="1600" dirty="0"/>
            </a:br>
            <a:endParaRPr lang="en-US" altLang="zh-CN" sz="1600" dirty="0"/>
          </a:p>
          <a:p>
            <a:pPr marL="285750" indent="-285750">
              <a:buFont typeface="Wingdings" panose="05000000000000000000" pitchFamily="2" charset="2"/>
              <a:buChar char="Ø"/>
            </a:pPr>
            <a:r>
              <a:rPr lang="en-US" altLang="zh-CN" sz="1600" dirty="0" smtClean="0"/>
              <a:t>The </a:t>
            </a:r>
            <a:r>
              <a:rPr lang="en-US" altLang="zh-CN" sz="1600" dirty="0"/>
              <a:t>projections from each layer show the hierarchical nature of the </a:t>
            </a:r>
            <a:r>
              <a:rPr lang="en-US" altLang="zh-CN" sz="1600" dirty="0" smtClean="0"/>
              <a:t>features in </a:t>
            </a:r>
            <a:r>
              <a:rPr lang="en-US" altLang="zh-CN" sz="1600" dirty="0"/>
              <a:t>the network. </a:t>
            </a:r>
            <a:endParaRPr lang="en-US" altLang="zh-CN" sz="1600" dirty="0" smtClean="0"/>
          </a:p>
          <a:p>
            <a:endParaRPr lang="en-US" altLang="zh-CN" sz="1600" dirty="0" smtClean="0"/>
          </a:p>
          <a:p>
            <a:pPr marL="285750" indent="-285750">
              <a:buFont typeface="Arial" panose="020B0604020202020204" pitchFamily="34" charset="0"/>
              <a:buChar char="•"/>
            </a:pPr>
            <a:r>
              <a:rPr lang="en-US" altLang="zh-CN" sz="1600" dirty="0" smtClean="0"/>
              <a:t>Layer </a:t>
            </a:r>
            <a:r>
              <a:rPr lang="en-US" altLang="zh-CN" sz="1600" dirty="0"/>
              <a:t>2 responds to corners and </a:t>
            </a:r>
            <a:r>
              <a:rPr lang="en-US" altLang="zh-CN" sz="1600" dirty="0" smtClean="0"/>
              <a:t>other edge/color </a:t>
            </a:r>
            <a:r>
              <a:rPr lang="en-US" altLang="zh-CN" sz="1600" dirty="0"/>
              <a:t>conjunctions</a:t>
            </a:r>
            <a:r>
              <a:rPr lang="en-US" altLang="zh-CN" sz="1600" dirty="0" smtClean="0"/>
              <a:t>.</a:t>
            </a:r>
          </a:p>
          <a:p>
            <a:pPr marL="285750" indent="-285750">
              <a:buFont typeface="Arial" panose="020B0604020202020204" pitchFamily="34" charset="0"/>
              <a:buChar char="•"/>
            </a:pPr>
            <a:endParaRPr lang="en-US" altLang="zh-CN" sz="1600" dirty="0" smtClean="0"/>
          </a:p>
          <a:p>
            <a:pPr marL="285750" indent="-285750">
              <a:buFont typeface="Arial" panose="020B0604020202020204" pitchFamily="34" charset="0"/>
              <a:buChar char="•"/>
            </a:pPr>
            <a:r>
              <a:rPr lang="en-US" altLang="zh-CN" sz="1600" dirty="0" smtClean="0"/>
              <a:t>Layer </a:t>
            </a:r>
            <a:r>
              <a:rPr lang="en-US" altLang="zh-CN" sz="1600" dirty="0"/>
              <a:t>3 has more complex invariances, capturing similar textures (e.g. mesh</a:t>
            </a:r>
            <a:br>
              <a:rPr lang="en-US" altLang="zh-CN" sz="1600" dirty="0"/>
            </a:br>
            <a:r>
              <a:rPr lang="en-US" altLang="zh-CN" sz="1600" dirty="0"/>
              <a:t>patterns (Row 1, Col 1); text (R2,C4)). </a:t>
            </a:r>
            <a:endParaRPr lang="en-US" altLang="zh-CN" sz="1600" dirty="0" smtClean="0"/>
          </a:p>
          <a:p>
            <a:endParaRPr lang="en-US" altLang="zh-CN" sz="1600" dirty="0"/>
          </a:p>
          <a:p>
            <a:pPr marL="285750" indent="-285750">
              <a:buFont typeface="Arial" panose="020B0604020202020204" pitchFamily="34" charset="0"/>
              <a:buChar char="•"/>
            </a:pPr>
            <a:r>
              <a:rPr lang="en-US" altLang="zh-CN" sz="1600" dirty="0" smtClean="0"/>
              <a:t>Layer </a:t>
            </a:r>
            <a:r>
              <a:rPr lang="en-US" altLang="zh-CN" sz="1600" dirty="0"/>
              <a:t>4 shows significant variation, </a:t>
            </a:r>
            <a:r>
              <a:rPr lang="en-US" altLang="zh-CN" sz="1600" dirty="0" smtClean="0"/>
              <a:t>and is </a:t>
            </a:r>
            <a:r>
              <a:rPr lang="en-US" altLang="zh-CN" sz="1600" dirty="0"/>
              <a:t>more class-specific: dog faces (R1,C1); bird’s legs (R4,C2). </a:t>
            </a:r>
            <a:endParaRPr lang="en-US" altLang="zh-CN" sz="1600" dirty="0" smtClean="0"/>
          </a:p>
          <a:p>
            <a:endParaRPr lang="en-US" altLang="zh-CN" sz="1600" dirty="0"/>
          </a:p>
          <a:p>
            <a:pPr marL="285750" indent="-285750">
              <a:buFont typeface="Arial" panose="020B0604020202020204" pitchFamily="34" charset="0"/>
              <a:buChar char="•"/>
            </a:pPr>
            <a:r>
              <a:rPr lang="en-US" altLang="zh-CN" sz="1600" dirty="0" smtClean="0"/>
              <a:t>Layer </a:t>
            </a:r>
            <a:r>
              <a:rPr lang="en-US" altLang="zh-CN" sz="1600" dirty="0"/>
              <a:t>5 shows </a:t>
            </a:r>
            <a:r>
              <a:rPr lang="en-US" altLang="zh-CN" sz="1600" dirty="0" smtClean="0"/>
              <a:t>entire objects </a:t>
            </a:r>
            <a:r>
              <a:rPr lang="en-US" altLang="zh-CN" sz="1600" dirty="0"/>
              <a:t>with significant pose variation, e.g. keyboards (R1,C11) and dogs (R4). </a:t>
            </a:r>
            <a:endParaRPr lang="zh-CN" altLang="en-US" sz="1600" dirty="0"/>
          </a:p>
        </p:txBody>
      </p:sp>
      <p:sp>
        <p:nvSpPr>
          <p:cNvPr id="2" name="文本框 1"/>
          <p:cNvSpPr txBox="1"/>
          <p:nvPr/>
        </p:nvSpPr>
        <p:spPr>
          <a:xfrm>
            <a:off x="2939143" y="2168434"/>
            <a:ext cx="877163" cy="369332"/>
          </a:xfrm>
          <a:prstGeom prst="rect">
            <a:avLst/>
          </a:prstGeom>
          <a:noFill/>
        </p:spPr>
        <p:txBody>
          <a:bodyPr wrap="none" rtlCol="0">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rPr>
              <a:t>层次性</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49482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0565" y="3979818"/>
            <a:ext cx="5308014" cy="1394677"/>
          </a:xfrm>
          <a:prstGeom prst="rect">
            <a:avLst/>
          </a:prstGeom>
        </p:spPr>
      </p:pic>
      <p:sp>
        <p:nvSpPr>
          <p:cNvPr id="2" name="矩形 1"/>
          <p:cNvSpPr/>
          <p:nvPr/>
        </p:nvSpPr>
        <p:spPr>
          <a:xfrm>
            <a:off x="481164" y="3246835"/>
            <a:ext cx="8328537" cy="923330"/>
          </a:xfrm>
          <a:prstGeom prst="rect">
            <a:avLst/>
          </a:prstGeom>
        </p:spPr>
        <p:txBody>
          <a:bodyPr wrap="square">
            <a:spAutoFit/>
          </a:bodyPr>
          <a:lstStyle/>
          <a:p>
            <a:pPr marL="285750" indent="-285750">
              <a:buFont typeface="Arial" panose="020B0604020202020204" pitchFamily="34" charset="0"/>
              <a:buChar char="•"/>
            </a:pPr>
            <a:r>
              <a:rPr lang="en-US" altLang="zh-CN" i="1" dirty="0" smtClean="0">
                <a:effectLst>
                  <a:outerShdw blurRad="38100" dist="38100" dir="2700000" algn="tl">
                    <a:srgbClr val="000000">
                      <a:alpha val="43137"/>
                    </a:srgbClr>
                  </a:outerShdw>
                </a:effectLst>
              </a:rPr>
              <a:t>Unfolding: </a:t>
            </a:r>
            <a:r>
              <a:rPr lang="en-US" altLang="zh-CN" i="1" dirty="0" smtClean="0"/>
              <a:t>A recurrent </a:t>
            </a:r>
            <a:r>
              <a:rPr lang="en-US" altLang="zh-CN" i="1" dirty="0"/>
              <a:t>neural network can be thought of as multiple copies of the same network, each passing a message to a successor. Consider what happens if we unroll the </a:t>
            </a:r>
            <a:r>
              <a:rPr lang="en-US" altLang="zh-CN" i="1" dirty="0" smtClean="0"/>
              <a:t>loop.</a:t>
            </a:r>
            <a:endParaRPr lang="zh-CN" altLang="en-US" i="1" dirty="0"/>
          </a:p>
        </p:txBody>
      </p:sp>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Recurrent Neural Network (RNN) Architecture</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1903" y="1269222"/>
            <a:ext cx="931402" cy="144591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4072" y="1224291"/>
            <a:ext cx="935050" cy="1448411"/>
          </a:xfrm>
          <a:prstGeom prst="rect">
            <a:avLst/>
          </a:prstGeom>
        </p:spPr>
      </p:pic>
      <p:sp>
        <p:nvSpPr>
          <p:cNvPr id="5" name="文本框 4"/>
          <p:cNvSpPr txBox="1"/>
          <p:nvPr/>
        </p:nvSpPr>
        <p:spPr>
          <a:xfrm>
            <a:off x="5537720" y="2791789"/>
            <a:ext cx="3507755" cy="369332"/>
          </a:xfrm>
          <a:prstGeom prst="rect">
            <a:avLst/>
          </a:prstGeom>
          <a:noFill/>
        </p:spPr>
        <p:txBody>
          <a:bodyPr wrap="none" rtlCol="0">
            <a:spAutoFit/>
          </a:bodyPr>
          <a:lstStyle/>
          <a:p>
            <a:r>
              <a:rPr lang="en-US" altLang="zh-CN" i="1" dirty="0" smtClean="0">
                <a:effectLst>
                  <a:outerShdw blurRad="38100" dist="38100" dir="2700000" algn="tl">
                    <a:srgbClr val="000000">
                      <a:alpha val="43137"/>
                    </a:srgbClr>
                  </a:outerShdw>
                </a:effectLst>
              </a:rPr>
              <a:t>Feedforward Neural Network (FNN)</a:t>
            </a:r>
            <a:endParaRPr lang="zh-CN" altLang="en-US" i="1" dirty="0">
              <a:effectLst>
                <a:outerShdw blurRad="38100" dist="38100" dir="2700000" algn="tl">
                  <a:srgbClr val="000000">
                    <a:alpha val="43137"/>
                  </a:srgbClr>
                </a:outerShdw>
              </a:effectLst>
            </a:endParaRPr>
          </a:p>
        </p:txBody>
      </p:sp>
      <p:sp>
        <p:nvSpPr>
          <p:cNvPr id="11" name="文本框 10"/>
          <p:cNvSpPr txBox="1"/>
          <p:nvPr/>
        </p:nvSpPr>
        <p:spPr>
          <a:xfrm>
            <a:off x="2808683" y="2834646"/>
            <a:ext cx="607859" cy="369332"/>
          </a:xfrm>
          <a:prstGeom prst="rect">
            <a:avLst/>
          </a:prstGeom>
          <a:noFill/>
        </p:spPr>
        <p:txBody>
          <a:bodyPr wrap="none" rtlCol="0">
            <a:spAutoFit/>
          </a:bodyPr>
          <a:lstStyle/>
          <a:p>
            <a:r>
              <a:rPr lang="en-US" altLang="zh-CN" i="1" dirty="0" smtClean="0">
                <a:effectLst>
                  <a:outerShdw blurRad="38100" dist="38100" dir="2700000" algn="tl">
                    <a:srgbClr val="000000">
                      <a:alpha val="43137"/>
                    </a:srgbClr>
                  </a:outerShdw>
                </a:effectLst>
              </a:rPr>
              <a:t>RNN</a:t>
            </a:r>
            <a:endParaRPr lang="zh-CN" altLang="en-US" i="1" dirty="0">
              <a:effectLst>
                <a:outerShdw blurRad="38100" dist="38100" dir="2700000" algn="tl">
                  <a:srgbClr val="000000">
                    <a:alpha val="43137"/>
                  </a:srgbClr>
                </a:outerShdw>
              </a:effectLst>
            </a:endParaRPr>
          </a:p>
        </p:txBody>
      </p:sp>
      <p:sp>
        <p:nvSpPr>
          <p:cNvPr id="6" name="矩形 5"/>
          <p:cNvSpPr/>
          <p:nvPr/>
        </p:nvSpPr>
        <p:spPr>
          <a:xfrm>
            <a:off x="602831" y="5486089"/>
            <a:ext cx="8254042" cy="646331"/>
          </a:xfrm>
          <a:prstGeom prst="rect">
            <a:avLst/>
          </a:prstGeom>
        </p:spPr>
        <p:txBody>
          <a:bodyPr wrap="square">
            <a:spAutoFit/>
          </a:bodyPr>
          <a:lstStyle/>
          <a:p>
            <a:pPr marL="285750" indent="-285750">
              <a:buFont typeface="Arial" panose="020B0604020202020204" pitchFamily="34" charset="0"/>
              <a:buChar char="•"/>
            </a:pPr>
            <a:r>
              <a:rPr lang="en-US" altLang="zh-CN" i="1" dirty="0" smtClean="0"/>
              <a:t>RNN </a:t>
            </a:r>
            <a:r>
              <a:rPr lang="en-US" altLang="zh-CN" i="1" dirty="0"/>
              <a:t>not only operate on an input space but also on an internal </a:t>
            </a:r>
            <a:r>
              <a:rPr lang="en-US" altLang="zh-CN" i="1" dirty="0" smtClean="0"/>
              <a:t>state space </a:t>
            </a:r>
            <a:r>
              <a:rPr lang="en-US" altLang="zh-CN" i="1" dirty="0"/>
              <a:t>– a trace of what already has been processed by the network. </a:t>
            </a:r>
            <a:endParaRPr lang="zh-CN" altLang="en-US" i="1" dirty="0"/>
          </a:p>
        </p:txBody>
      </p:sp>
      <p:pic>
        <p:nvPicPr>
          <p:cNvPr id="7" name="图片 6"/>
          <p:cNvPicPr>
            <a:picLocks noChangeAspect="1"/>
          </p:cNvPicPr>
          <p:nvPr/>
        </p:nvPicPr>
        <p:blipFill>
          <a:blip r:embed="rId6"/>
          <a:stretch>
            <a:fillRect/>
          </a:stretch>
        </p:blipFill>
        <p:spPr>
          <a:xfrm>
            <a:off x="402786" y="1283359"/>
            <a:ext cx="3013756" cy="1470802"/>
          </a:xfrm>
          <a:prstGeom prst="rect">
            <a:avLst/>
          </a:prstGeom>
        </p:spPr>
      </p:pic>
      <p:sp>
        <p:nvSpPr>
          <p:cNvPr id="9" name="右箭头 8"/>
          <p:cNvSpPr/>
          <p:nvPr/>
        </p:nvSpPr>
        <p:spPr>
          <a:xfrm>
            <a:off x="3508501" y="1848943"/>
            <a:ext cx="646006"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28957" y="6172480"/>
            <a:ext cx="8442644" cy="646331"/>
          </a:xfrm>
          <a:prstGeom prst="rect">
            <a:avLst/>
          </a:prstGeom>
        </p:spPr>
        <p:txBody>
          <a:bodyPr wrap="square">
            <a:spAutoFit/>
          </a:bodyPr>
          <a:lstStyle/>
          <a:p>
            <a:r>
              <a:rPr lang="en-US" altLang="zh-CN" i="1" dirty="0">
                <a:solidFill>
                  <a:schemeClr val="bg1">
                    <a:lumMod val="75000"/>
                  </a:schemeClr>
                </a:solidFill>
                <a:effectLst>
                  <a:outerShdw blurRad="38100" dist="38100" dir="2700000" algn="tl">
                    <a:srgbClr val="000000">
                      <a:alpha val="43137"/>
                    </a:srgbClr>
                  </a:outerShdw>
                </a:effectLst>
              </a:rPr>
              <a:t>Hammer, </a:t>
            </a:r>
            <a:r>
              <a:rPr lang="en-US" altLang="zh-CN" i="1" dirty="0" smtClean="0">
                <a:solidFill>
                  <a:schemeClr val="bg1">
                    <a:lumMod val="75000"/>
                  </a:schemeClr>
                </a:solidFill>
                <a:effectLst>
                  <a:outerShdw blurRad="38100" dist="38100" dir="2700000" algn="tl">
                    <a:srgbClr val="000000">
                      <a:alpha val="43137"/>
                    </a:srgbClr>
                  </a:outerShdw>
                </a:effectLst>
              </a:rPr>
              <a:t>2000 : </a:t>
            </a:r>
            <a:r>
              <a:rPr lang="en-US" altLang="zh-CN" i="1" dirty="0" smtClean="0">
                <a:solidFill>
                  <a:schemeClr val="bg1">
                    <a:lumMod val="75000"/>
                  </a:schemeClr>
                </a:solidFill>
              </a:rPr>
              <a:t>RNN </a:t>
            </a:r>
            <a:r>
              <a:rPr lang="en-US" altLang="zh-CN" i="1" dirty="0">
                <a:solidFill>
                  <a:schemeClr val="bg1">
                    <a:lumMod val="75000"/>
                  </a:schemeClr>
                </a:solidFill>
              </a:rPr>
              <a:t>with </a:t>
            </a:r>
            <a:r>
              <a:rPr lang="en-US" altLang="zh-CN" i="1" dirty="0" smtClean="0">
                <a:solidFill>
                  <a:schemeClr val="bg1">
                    <a:lumMod val="75000"/>
                  </a:schemeClr>
                </a:solidFill>
              </a:rPr>
              <a:t>a sufficient </a:t>
            </a:r>
            <a:r>
              <a:rPr lang="en-US" altLang="zh-CN" i="1" dirty="0">
                <a:solidFill>
                  <a:schemeClr val="bg1">
                    <a:lumMod val="75000"/>
                  </a:schemeClr>
                </a:solidFill>
              </a:rPr>
              <a:t>number of hidden units can approximate any </a:t>
            </a:r>
            <a:r>
              <a:rPr lang="en-US" altLang="zh-CN" i="1" dirty="0" smtClean="0">
                <a:solidFill>
                  <a:schemeClr val="bg1">
                    <a:lumMod val="75000"/>
                  </a:schemeClr>
                </a:solidFill>
              </a:rPr>
              <a:t>measurable sequence-to-sequence </a:t>
            </a:r>
            <a:r>
              <a:rPr lang="en-US" altLang="zh-CN" i="1" dirty="0">
                <a:solidFill>
                  <a:schemeClr val="bg1">
                    <a:lumMod val="75000"/>
                  </a:schemeClr>
                </a:solidFill>
              </a:rPr>
              <a:t>mapping to arbitrary </a:t>
            </a:r>
            <a:r>
              <a:rPr lang="en-US" altLang="zh-CN" i="1" dirty="0" smtClean="0">
                <a:solidFill>
                  <a:schemeClr val="bg1">
                    <a:lumMod val="75000"/>
                  </a:schemeClr>
                </a:solidFill>
              </a:rPr>
              <a:t>accuracy.</a:t>
            </a:r>
            <a:endParaRPr lang="zh-CN" altLang="en-US" dirty="0">
              <a:solidFill>
                <a:schemeClr val="bg1">
                  <a:lumMod val="75000"/>
                </a:schemeClr>
              </a:solidFill>
            </a:endParaRPr>
          </a:p>
        </p:txBody>
      </p:sp>
    </p:spTree>
    <p:extLst>
      <p:ext uri="{BB962C8B-B14F-4D97-AF65-F5344CB8AC3E}">
        <p14:creationId xmlns:p14="http://schemas.microsoft.com/office/powerpoint/2010/main" val="38649465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Benefits of RNN over Tapped Delay Line</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sp>
        <p:nvSpPr>
          <p:cNvPr id="11" name="矩形 10"/>
          <p:cNvSpPr/>
          <p:nvPr/>
        </p:nvSpPr>
        <p:spPr>
          <a:xfrm>
            <a:off x="570706" y="5119084"/>
            <a:ext cx="8468791" cy="1477328"/>
          </a:xfrm>
          <a:prstGeom prst="rect">
            <a:avLst/>
          </a:prstGeom>
        </p:spPr>
        <p:txBody>
          <a:bodyPr wrap="square">
            <a:spAutoFit/>
          </a:bodyPr>
          <a:lstStyle/>
          <a:p>
            <a:pPr marL="285750" indent="-285750">
              <a:buFont typeface="Arial" panose="020B0604020202020204" pitchFamily="34" charset="0"/>
              <a:buChar char="•"/>
            </a:pPr>
            <a:r>
              <a:rPr lang="en-US" altLang="zh-CN" i="1" dirty="0"/>
              <a:t>Disadvantages</a:t>
            </a:r>
            <a:r>
              <a:rPr lang="en-US" altLang="zh-CN" i="1" dirty="0" smtClean="0"/>
              <a:t>: </a:t>
            </a:r>
            <a:r>
              <a:rPr lang="en-US" altLang="zh-CN" i="1" dirty="0"/>
              <a:t>the user has to select the maximum number of time steps which is useful to the network. </a:t>
            </a:r>
          </a:p>
          <a:p>
            <a:endParaRPr lang="en-US" altLang="zh-CN" dirty="0"/>
          </a:p>
          <a:p>
            <a:pPr marL="285750" indent="-285750">
              <a:buFont typeface="Arial" panose="020B0604020202020204" pitchFamily="34" charset="0"/>
              <a:buChar char="•"/>
            </a:pPr>
            <a:r>
              <a:rPr lang="en-US" altLang="zh-CN" i="1" dirty="0"/>
              <a:t>In addition, the large number of weights requires a larger set of examples to avoid over-specialization. </a:t>
            </a:r>
            <a:endParaRPr lang="zh-CN" altLang="en-US" i="1" dirty="0"/>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991" y="2003932"/>
            <a:ext cx="2359641" cy="2323497"/>
          </a:xfrm>
          <a:prstGeom prst="rect">
            <a:avLst/>
          </a:prstGeom>
        </p:spPr>
      </p:pic>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r="27792"/>
          <a:stretch/>
        </p:blipFill>
        <p:spPr>
          <a:xfrm>
            <a:off x="6065666" y="1960960"/>
            <a:ext cx="2162301" cy="2314217"/>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350" y="1923455"/>
            <a:ext cx="1889752" cy="2467040"/>
          </a:xfrm>
          <a:prstGeom prst="rect">
            <a:avLst/>
          </a:prstGeom>
        </p:spPr>
      </p:pic>
      <p:sp>
        <p:nvSpPr>
          <p:cNvPr id="16" name="矩形 15"/>
          <p:cNvSpPr/>
          <p:nvPr/>
        </p:nvSpPr>
        <p:spPr>
          <a:xfrm>
            <a:off x="570706" y="1185541"/>
            <a:ext cx="8328537" cy="646331"/>
          </a:xfrm>
          <a:prstGeom prst="rect">
            <a:avLst/>
          </a:prstGeom>
        </p:spPr>
        <p:txBody>
          <a:bodyPr wrap="square">
            <a:spAutoFit/>
          </a:bodyPr>
          <a:lstStyle/>
          <a:p>
            <a:pPr marL="285750" indent="-285750">
              <a:buFont typeface="Arial" panose="020B0604020202020204" pitchFamily="34" charset="0"/>
              <a:buChar char="•"/>
            </a:pPr>
            <a:r>
              <a:rPr lang="en-US" altLang="zh-CN" i="1" dirty="0" smtClean="0"/>
              <a:t>The easiest way to incorporate temporal or sequential information is to make the temporal domain spatial and use a feedforward architecture.</a:t>
            </a:r>
            <a:endParaRPr lang="zh-CN" altLang="en-US" i="1" dirty="0"/>
          </a:p>
        </p:txBody>
      </p:sp>
      <p:sp>
        <p:nvSpPr>
          <p:cNvPr id="17" name="矩形 16"/>
          <p:cNvSpPr/>
          <p:nvPr/>
        </p:nvSpPr>
        <p:spPr>
          <a:xfrm>
            <a:off x="3893359" y="4553544"/>
            <a:ext cx="1787733" cy="369332"/>
          </a:xfrm>
          <a:prstGeom prst="rect">
            <a:avLst/>
          </a:prstGeom>
        </p:spPr>
        <p:txBody>
          <a:bodyPr wrap="none">
            <a:spAutoFit/>
          </a:bodyPr>
          <a:lstStyle/>
          <a:p>
            <a:r>
              <a:rPr lang="en-US" altLang="zh-CN" i="1" dirty="0">
                <a:effectLst>
                  <a:outerShdw blurRad="38100" dist="38100" dir="2700000" algn="tl">
                    <a:srgbClr val="000000">
                      <a:alpha val="43137"/>
                    </a:srgbClr>
                  </a:outerShdw>
                </a:effectLst>
              </a:rPr>
              <a:t>tapped delay line</a:t>
            </a:r>
            <a:endParaRPr lang="zh-CN" altLang="en-US" i="1" dirty="0">
              <a:effectLst>
                <a:outerShdw blurRad="38100" dist="38100" dir="2700000" algn="tl">
                  <a:srgbClr val="000000">
                    <a:alpha val="43137"/>
                  </a:srgbClr>
                </a:outerShdw>
              </a:effectLst>
            </a:endParaRPr>
          </a:p>
        </p:txBody>
      </p:sp>
      <p:sp>
        <p:nvSpPr>
          <p:cNvPr id="18" name="矩形 17"/>
          <p:cNvSpPr/>
          <p:nvPr/>
        </p:nvSpPr>
        <p:spPr>
          <a:xfrm>
            <a:off x="6776429" y="4553544"/>
            <a:ext cx="607859" cy="369332"/>
          </a:xfrm>
          <a:prstGeom prst="rect">
            <a:avLst/>
          </a:prstGeom>
        </p:spPr>
        <p:txBody>
          <a:bodyPr wrap="none">
            <a:spAutoFit/>
          </a:bodyPr>
          <a:lstStyle/>
          <a:p>
            <a:r>
              <a:rPr lang="en-US" altLang="zh-CN" i="1" dirty="0" smtClean="0">
                <a:effectLst>
                  <a:outerShdw blurRad="38100" dist="38100" dir="2700000" algn="tl">
                    <a:srgbClr val="000000">
                      <a:alpha val="43137"/>
                    </a:srgbClr>
                  </a:outerShdw>
                </a:effectLst>
              </a:rPr>
              <a:t>RNN</a:t>
            </a:r>
            <a:endParaRPr lang="zh-CN" altLang="en-US" i="1" dirty="0">
              <a:effectLst>
                <a:outerShdw blurRad="38100" dist="38100" dir="2700000" algn="tl">
                  <a:srgbClr val="000000">
                    <a:alpha val="43137"/>
                  </a:srgbClr>
                </a:outerShdw>
              </a:effectLst>
            </a:endParaRPr>
          </a:p>
        </p:txBody>
      </p:sp>
      <p:sp>
        <p:nvSpPr>
          <p:cNvPr id="19" name="矩形 18"/>
          <p:cNvSpPr/>
          <p:nvPr/>
        </p:nvSpPr>
        <p:spPr>
          <a:xfrm>
            <a:off x="1664497" y="4553544"/>
            <a:ext cx="1338380" cy="369332"/>
          </a:xfrm>
          <a:prstGeom prst="rect">
            <a:avLst/>
          </a:prstGeom>
        </p:spPr>
        <p:txBody>
          <a:bodyPr wrap="none">
            <a:spAutoFit/>
          </a:bodyPr>
          <a:lstStyle/>
          <a:p>
            <a:r>
              <a:rPr lang="en-US" altLang="zh-CN" i="1" dirty="0" smtClean="0">
                <a:effectLst>
                  <a:outerShdw blurRad="38100" dist="38100" dir="2700000" algn="tl">
                    <a:srgbClr val="000000">
                      <a:alpha val="43137"/>
                    </a:srgbClr>
                  </a:outerShdw>
                </a:effectLst>
              </a:rPr>
              <a:t>feedforward</a:t>
            </a:r>
            <a:endParaRPr lang="zh-CN" altLang="en-US"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55904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RNN Implementation – forward pass </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pic>
        <p:nvPicPr>
          <p:cNvPr id="15" name="图片 14"/>
          <p:cNvPicPr>
            <a:picLocks noChangeAspect="1"/>
          </p:cNvPicPr>
          <p:nvPr/>
        </p:nvPicPr>
        <p:blipFill>
          <a:blip r:embed="rId3"/>
          <a:stretch>
            <a:fillRect/>
          </a:stretch>
        </p:blipFill>
        <p:spPr>
          <a:xfrm>
            <a:off x="6996429" y="2772299"/>
            <a:ext cx="1219200" cy="390525"/>
          </a:xfrm>
          <a:prstGeom prst="rect">
            <a:avLst/>
          </a:prstGeom>
        </p:spPr>
      </p:pic>
      <p:pic>
        <p:nvPicPr>
          <p:cNvPr id="18" name="图片 17"/>
          <p:cNvPicPr>
            <a:picLocks noChangeAspect="1"/>
          </p:cNvPicPr>
          <p:nvPr/>
        </p:nvPicPr>
        <p:blipFill>
          <a:blip r:embed="rId4"/>
          <a:stretch>
            <a:fillRect/>
          </a:stretch>
        </p:blipFill>
        <p:spPr>
          <a:xfrm>
            <a:off x="6899275" y="1753251"/>
            <a:ext cx="1428750" cy="695325"/>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491" y="2016986"/>
            <a:ext cx="5066667" cy="2676190"/>
          </a:xfrm>
          <a:prstGeom prst="rect">
            <a:avLst/>
          </a:prstGeom>
        </p:spPr>
      </p:pic>
      <p:pic>
        <p:nvPicPr>
          <p:cNvPr id="13" name="图片 12"/>
          <p:cNvPicPr>
            <a:picLocks noChangeAspect="1"/>
          </p:cNvPicPr>
          <p:nvPr/>
        </p:nvPicPr>
        <p:blipFill>
          <a:blip r:embed="rId6"/>
          <a:stretch>
            <a:fillRect/>
          </a:stretch>
        </p:blipFill>
        <p:spPr>
          <a:xfrm>
            <a:off x="6013450" y="3486547"/>
            <a:ext cx="2838450" cy="809625"/>
          </a:xfrm>
          <a:prstGeom prst="rect">
            <a:avLst/>
          </a:prstGeom>
        </p:spPr>
      </p:pic>
      <p:sp>
        <p:nvSpPr>
          <p:cNvPr id="23" name="任意多边形 22"/>
          <p:cNvSpPr/>
          <p:nvPr/>
        </p:nvSpPr>
        <p:spPr>
          <a:xfrm>
            <a:off x="4735188" y="3241205"/>
            <a:ext cx="786465" cy="653559"/>
          </a:xfrm>
          <a:custGeom>
            <a:avLst/>
            <a:gdLst>
              <a:gd name="connsiteX0" fmla="*/ 59062 w 786465"/>
              <a:gd name="connsiteY0" fmla="*/ 22695 h 653559"/>
              <a:gd name="connsiteX1" fmla="*/ 424187 w 786465"/>
              <a:gd name="connsiteY1" fmla="*/ 267170 h 653559"/>
              <a:gd name="connsiteX2" fmla="*/ 779787 w 786465"/>
              <a:gd name="connsiteY2" fmla="*/ 597370 h 653559"/>
              <a:gd name="connsiteX3" fmla="*/ 630562 w 786465"/>
              <a:gd name="connsiteY3" fmla="*/ 638645 h 653559"/>
              <a:gd name="connsiteX4" fmla="*/ 313062 w 786465"/>
              <a:gd name="connsiteY4" fmla="*/ 438620 h 653559"/>
              <a:gd name="connsiteX5" fmla="*/ 46362 w 786465"/>
              <a:gd name="connsiteY5" fmla="*/ 184620 h 653559"/>
              <a:gd name="connsiteX6" fmla="*/ 1912 w 786465"/>
              <a:gd name="connsiteY6" fmla="*/ 29045 h 653559"/>
              <a:gd name="connsiteX7" fmla="*/ 59062 w 786465"/>
              <a:gd name="connsiteY7" fmla="*/ 22695 h 65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465" h="653559">
                <a:moveTo>
                  <a:pt x="59062" y="22695"/>
                </a:moveTo>
                <a:cubicBezTo>
                  <a:pt x="129441" y="62383"/>
                  <a:pt x="304066" y="171391"/>
                  <a:pt x="424187" y="267170"/>
                </a:cubicBezTo>
                <a:cubicBezTo>
                  <a:pt x="544308" y="362949"/>
                  <a:pt x="745391" y="535458"/>
                  <a:pt x="779787" y="597370"/>
                </a:cubicBezTo>
                <a:cubicBezTo>
                  <a:pt x="814183" y="659283"/>
                  <a:pt x="708350" y="665103"/>
                  <a:pt x="630562" y="638645"/>
                </a:cubicBezTo>
                <a:cubicBezTo>
                  <a:pt x="552775" y="612187"/>
                  <a:pt x="410429" y="514291"/>
                  <a:pt x="313062" y="438620"/>
                </a:cubicBezTo>
                <a:cubicBezTo>
                  <a:pt x="215695" y="362949"/>
                  <a:pt x="98220" y="252882"/>
                  <a:pt x="46362" y="184620"/>
                </a:cubicBezTo>
                <a:cubicBezTo>
                  <a:pt x="-5496" y="116358"/>
                  <a:pt x="-1792" y="56032"/>
                  <a:pt x="1912" y="29045"/>
                </a:cubicBezTo>
                <a:cubicBezTo>
                  <a:pt x="5616" y="2058"/>
                  <a:pt x="-11317" y="-16993"/>
                  <a:pt x="59062" y="22695"/>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stCxn id="23" idx="2"/>
            <a:endCxn id="13" idx="1"/>
          </p:cNvCxnSpPr>
          <p:nvPr/>
        </p:nvCxnSpPr>
        <p:spPr>
          <a:xfrm>
            <a:off x="5514975" y="3838575"/>
            <a:ext cx="498475" cy="527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5" idx="1"/>
          </p:cNvCxnSpPr>
          <p:nvPr/>
        </p:nvCxnSpPr>
        <p:spPr>
          <a:xfrm flipH="1">
            <a:off x="5670540" y="2967562"/>
            <a:ext cx="1325889" cy="19526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8" idx="1"/>
          </p:cNvCxnSpPr>
          <p:nvPr/>
        </p:nvCxnSpPr>
        <p:spPr>
          <a:xfrm flipH="1">
            <a:off x="5593080" y="2100914"/>
            <a:ext cx="1306195" cy="5813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219109" y="4071602"/>
            <a:ext cx="643125" cy="461665"/>
          </a:xfrm>
          <a:prstGeom prst="rect">
            <a:avLst/>
          </a:prstGeom>
          <a:noFill/>
        </p:spPr>
        <p:txBody>
          <a:bodyPr wrap="none" rtlCol="0">
            <a:spAutoFit/>
          </a:bodyPr>
          <a:lstStyle/>
          <a:p>
            <a:r>
              <a:rPr lang="en-US" altLang="zh-CN" sz="2400" b="1" i="1" dirty="0" smtClean="0">
                <a:latin typeface="Times New Roman" panose="02020603050405020304" pitchFamily="18" charset="0"/>
                <a:cs typeface="Times New Roman" panose="02020603050405020304" pitchFamily="18" charset="0"/>
              </a:rPr>
              <a:t>X</a:t>
            </a:r>
            <a:r>
              <a:rPr lang="en-US" altLang="zh-CN" sz="2400" b="1" i="1" baseline="-25000" dirty="0" smtClean="0">
                <a:latin typeface="Times New Roman" panose="02020603050405020304" pitchFamily="18" charset="0"/>
                <a:cs typeface="Times New Roman" panose="02020603050405020304" pitchFamily="18" charset="0"/>
              </a:rPr>
              <a:t>i(j)</a:t>
            </a:r>
            <a:endParaRPr lang="zh-CN" altLang="en-US" sz="2400" b="1" i="1" baseline="-25000"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4226538" y="4071602"/>
            <a:ext cx="862737" cy="461665"/>
          </a:xfrm>
          <a:prstGeom prst="rect">
            <a:avLst/>
          </a:prstGeom>
          <a:noFill/>
        </p:spPr>
        <p:txBody>
          <a:bodyPr wrap="none" rtlCol="0">
            <a:spAutoFit/>
          </a:bodyPr>
          <a:lstStyle/>
          <a:p>
            <a:r>
              <a:rPr lang="en-US" altLang="zh-CN" sz="2400" b="1" i="1" dirty="0" smtClean="0">
                <a:latin typeface="Times New Roman" panose="02020603050405020304" pitchFamily="18" charset="0"/>
                <a:cs typeface="Times New Roman" panose="02020603050405020304" pitchFamily="18" charset="0"/>
              </a:rPr>
              <a:t>X</a:t>
            </a:r>
            <a:r>
              <a:rPr lang="en-US" altLang="zh-CN" sz="2400" b="1" i="1" baseline="-25000" dirty="0" smtClean="0">
                <a:latin typeface="Times New Roman" panose="02020603050405020304" pitchFamily="18" charset="0"/>
                <a:cs typeface="Times New Roman" panose="02020603050405020304" pitchFamily="18" charset="0"/>
              </a:rPr>
              <a:t>i(j+1)</a:t>
            </a:r>
            <a:endParaRPr lang="zh-CN" altLang="en-US" sz="2400" b="1" i="1" baseline="-250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5274278" y="4058902"/>
            <a:ext cx="862737" cy="461665"/>
          </a:xfrm>
          <a:prstGeom prst="rect">
            <a:avLst/>
          </a:prstGeom>
          <a:noFill/>
        </p:spPr>
        <p:txBody>
          <a:bodyPr wrap="none" rtlCol="0">
            <a:spAutoFit/>
          </a:bodyPr>
          <a:lstStyle/>
          <a:p>
            <a:r>
              <a:rPr lang="en-US" altLang="zh-CN" sz="2400" b="1" i="1" dirty="0" smtClean="0">
                <a:latin typeface="Times New Roman" panose="02020603050405020304" pitchFamily="18" charset="0"/>
                <a:cs typeface="Times New Roman" panose="02020603050405020304" pitchFamily="18" charset="0"/>
              </a:rPr>
              <a:t>X</a:t>
            </a:r>
            <a:r>
              <a:rPr lang="en-US" altLang="zh-CN" sz="2400" b="1" i="1" baseline="-25000" dirty="0" smtClean="0">
                <a:latin typeface="Times New Roman" panose="02020603050405020304" pitchFamily="18" charset="0"/>
                <a:cs typeface="Times New Roman" panose="02020603050405020304" pitchFamily="18" charset="0"/>
              </a:rPr>
              <a:t>i(j+2)</a:t>
            </a:r>
            <a:endParaRPr lang="zh-CN" altLang="en-US" sz="2400" b="1" i="1" baseline="-25000" dirty="0">
              <a:latin typeface="Times New Roman" panose="02020603050405020304" pitchFamily="18" charset="0"/>
              <a:cs typeface="Times New Roman" panose="02020603050405020304" pitchFamily="18" charset="0"/>
            </a:endParaRPr>
          </a:p>
        </p:txBody>
      </p:sp>
      <p:sp>
        <p:nvSpPr>
          <p:cNvPr id="36" name="右箭头 35"/>
          <p:cNvSpPr/>
          <p:nvPr/>
        </p:nvSpPr>
        <p:spPr>
          <a:xfrm>
            <a:off x="1293491" y="5092700"/>
            <a:ext cx="6783709" cy="406400"/>
          </a:xfrm>
          <a:prstGeom prst="rightArrow">
            <a:avLst/>
          </a:prstGeom>
          <a:solidFill>
            <a:schemeClr val="bg1">
              <a:lumMod val="5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p:nvPr/>
        </p:nvCxnSpPr>
        <p:spPr>
          <a:xfrm flipV="1">
            <a:off x="4424669" y="1478821"/>
            <a:ext cx="0" cy="5742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5464427" y="1478821"/>
            <a:ext cx="0" cy="5742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3379140" y="1478821"/>
            <a:ext cx="0" cy="5742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293491" y="5499100"/>
            <a:ext cx="671979" cy="523220"/>
          </a:xfrm>
          <a:prstGeom prst="rect">
            <a:avLst/>
          </a:prstGeom>
          <a:noFill/>
        </p:spPr>
        <p:txBody>
          <a:bodyPr wrap="none" rtlCol="0">
            <a:spAutoFit/>
          </a:bodyPr>
          <a:lstStyle/>
          <a:p>
            <a:r>
              <a:rPr lang="en-US" altLang="zh-CN" sz="2800" b="1" i="1" dirty="0" smtClean="0"/>
              <a:t>t=0</a:t>
            </a:r>
            <a:endParaRPr lang="zh-CN" altLang="en-US" sz="2800" b="1" i="1" dirty="0"/>
          </a:p>
        </p:txBody>
      </p:sp>
      <p:sp>
        <p:nvSpPr>
          <p:cNvPr id="44" name="矩形 43"/>
          <p:cNvSpPr/>
          <p:nvPr/>
        </p:nvSpPr>
        <p:spPr>
          <a:xfrm>
            <a:off x="1898193" y="6176280"/>
            <a:ext cx="5536644" cy="461665"/>
          </a:xfrm>
          <a:prstGeom prst="rect">
            <a:avLst/>
          </a:prstGeom>
        </p:spPr>
        <p:txBody>
          <a:bodyPr wrap="none">
            <a:spAutoFit/>
          </a:bodyPr>
          <a:lstStyle/>
          <a:p>
            <a:r>
              <a:rPr lang="en-US" altLang="zh-CN" sz="2400" i="1" dirty="0" smtClean="0">
                <a:effectLst>
                  <a:outerShdw blurRad="38100" dist="38100" dir="2700000" algn="tl">
                    <a:srgbClr val="000000">
                      <a:alpha val="43137"/>
                    </a:srgbClr>
                  </a:outerShdw>
                </a:effectLst>
              </a:rPr>
              <a:t>Same </a:t>
            </a:r>
            <a:r>
              <a:rPr lang="en-US" altLang="zh-CN" sz="2400" i="1" dirty="0">
                <a:effectLst>
                  <a:outerShdw blurRad="38100" dist="38100" dir="2700000" algn="tl">
                    <a:srgbClr val="000000">
                      <a:alpha val="43137"/>
                    </a:srgbClr>
                  </a:outerShdw>
                </a:effectLst>
              </a:rPr>
              <a:t>weights are reused at every timestep</a:t>
            </a:r>
            <a:endParaRPr lang="zh-CN" altLang="en-US" sz="2400" i="1" dirty="0">
              <a:effectLst>
                <a:outerShdw blurRad="38100" dist="38100" dir="2700000" algn="tl">
                  <a:srgbClr val="000000">
                    <a:alpha val="43137"/>
                  </a:srgbClr>
                </a:outerShdw>
              </a:effectLst>
            </a:endParaRPr>
          </a:p>
        </p:txBody>
      </p:sp>
      <p:sp>
        <p:nvSpPr>
          <p:cNvPr id="45" name="文本框 44"/>
          <p:cNvSpPr txBox="1"/>
          <p:nvPr/>
        </p:nvSpPr>
        <p:spPr>
          <a:xfrm>
            <a:off x="7432675" y="5499100"/>
            <a:ext cx="667170" cy="523220"/>
          </a:xfrm>
          <a:prstGeom prst="rect">
            <a:avLst/>
          </a:prstGeom>
          <a:noFill/>
        </p:spPr>
        <p:txBody>
          <a:bodyPr wrap="none" rtlCol="0">
            <a:spAutoFit/>
          </a:bodyPr>
          <a:lstStyle/>
          <a:p>
            <a:r>
              <a:rPr lang="en-US" altLang="zh-CN" sz="2800" b="1" i="1" dirty="0" smtClean="0"/>
              <a:t>t=T</a:t>
            </a:r>
            <a:endParaRPr lang="zh-CN" altLang="en-US" sz="2800" b="1" i="1" dirty="0"/>
          </a:p>
        </p:txBody>
      </p:sp>
    </p:spTree>
    <p:extLst>
      <p:ext uri="{BB962C8B-B14F-4D97-AF65-F5344CB8AC3E}">
        <p14:creationId xmlns:p14="http://schemas.microsoft.com/office/powerpoint/2010/main" val="11581553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RNN Implementation – backward pass </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grpSp>
        <p:nvGrpSpPr>
          <p:cNvPr id="3" name="组合 2"/>
          <p:cNvGrpSpPr/>
          <p:nvPr/>
        </p:nvGrpSpPr>
        <p:grpSpPr>
          <a:xfrm>
            <a:off x="2458982" y="1129732"/>
            <a:ext cx="5066667" cy="3214355"/>
            <a:chOff x="1293491" y="1478821"/>
            <a:chExt cx="5066667" cy="3214355"/>
          </a:xfrm>
        </p:grpSpPr>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491" y="2016986"/>
              <a:ext cx="5066667" cy="2676190"/>
            </a:xfrm>
            <a:prstGeom prst="rect">
              <a:avLst/>
            </a:prstGeom>
          </p:spPr>
        </p:pic>
        <p:sp>
          <p:nvSpPr>
            <p:cNvPr id="33" name="文本框 32"/>
            <p:cNvSpPr txBox="1"/>
            <p:nvPr/>
          </p:nvSpPr>
          <p:spPr>
            <a:xfrm>
              <a:off x="3219109" y="4071602"/>
              <a:ext cx="396262" cy="461665"/>
            </a:xfrm>
            <a:prstGeom prst="rect">
              <a:avLst/>
            </a:prstGeom>
            <a:noFill/>
          </p:spPr>
          <p:txBody>
            <a:bodyPr wrap="none" rtlCol="0">
              <a:spAutoFit/>
            </a:bodyPr>
            <a:lstStyle/>
            <a:p>
              <a:r>
                <a:rPr lang="en-US" altLang="zh-CN" sz="2400" b="1" i="1" dirty="0" smtClean="0">
                  <a:latin typeface="Times New Roman" panose="02020603050405020304" pitchFamily="18" charset="0"/>
                  <a:cs typeface="Times New Roman" panose="02020603050405020304" pitchFamily="18" charset="0"/>
                </a:rPr>
                <a:t>x</a:t>
              </a:r>
              <a:r>
                <a:rPr lang="en-US" altLang="zh-CN" sz="2400" b="1" i="1" baseline="-25000" dirty="0" smtClean="0">
                  <a:latin typeface="Times New Roman" panose="02020603050405020304" pitchFamily="18" charset="0"/>
                  <a:cs typeface="Times New Roman" panose="02020603050405020304" pitchFamily="18" charset="0"/>
                </a:rPr>
                <a:t>i</a:t>
              </a:r>
              <a:endParaRPr lang="zh-CN" altLang="en-US" sz="2400" b="1" i="1" baseline="-25000"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4226538" y="4071602"/>
              <a:ext cx="396262" cy="461665"/>
            </a:xfrm>
            <a:prstGeom prst="rect">
              <a:avLst/>
            </a:prstGeom>
            <a:noFill/>
          </p:spPr>
          <p:txBody>
            <a:bodyPr wrap="none" rtlCol="0">
              <a:spAutoFit/>
            </a:bodyPr>
            <a:lstStyle/>
            <a:p>
              <a:r>
                <a:rPr lang="en-US" altLang="zh-CN" sz="2400" b="1" i="1" dirty="0" smtClean="0">
                  <a:latin typeface="Times New Roman" panose="02020603050405020304" pitchFamily="18" charset="0"/>
                  <a:cs typeface="Times New Roman" panose="02020603050405020304" pitchFamily="18" charset="0"/>
                </a:rPr>
                <a:t>x</a:t>
              </a:r>
              <a:r>
                <a:rPr lang="en-US" altLang="zh-CN" sz="2400" b="1" i="1" baseline="-25000" dirty="0" smtClean="0">
                  <a:latin typeface="Times New Roman" panose="02020603050405020304" pitchFamily="18" charset="0"/>
                  <a:cs typeface="Times New Roman" panose="02020603050405020304" pitchFamily="18" charset="0"/>
                </a:rPr>
                <a:t>i</a:t>
              </a:r>
              <a:endParaRPr lang="zh-CN" altLang="en-US" sz="2400" b="1" i="1" baseline="-250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5274278" y="4058902"/>
              <a:ext cx="396262" cy="461665"/>
            </a:xfrm>
            <a:prstGeom prst="rect">
              <a:avLst/>
            </a:prstGeom>
            <a:noFill/>
          </p:spPr>
          <p:txBody>
            <a:bodyPr wrap="none" rtlCol="0">
              <a:spAutoFit/>
            </a:bodyPr>
            <a:lstStyle/>
            <a:p>
              <a:r>
                <a:rPr lang="en-US" altLang="zh-CN" sz="2400" b="1" i="1" dirty="0" smtClean="0">
                  <a:latin typeface="Times New Roman" panose="02020603050405020304" pitchFamily="18" charset="0"/>
                  <a:cs typeface="Times New Roman" panose="02020603050405020304" pitchFamily="18" charset="0"/>
                </a:rPr>
                <a:t>x</a:t>
              </a:r>
              <a:r>
                <a:rPr lang="en-US" altLang="zh-CN" sz="2400" b="1" i="1" baseline="-25000" dirty="0" smtClean="0">
                  <a:latin typeface="Times New Roman" panose="02020603050405020304" pitchFamily="18" charset="0"/>
                  <a:cs typeface="Times New Roman" panose="02020603050405020304" pitchFamily="18" charset="0"/>
                </a:rPr>
                <a:t>i</a:t>
              </a:r>
              <a:endParaRPr lang="zh-CN" altLang="en-US" sz="2400" b="1" i="1" baseline="-25000" dirty="0">
                <a:latin typeface="Times New Roman" panose="02020603050405020304" pitchFamily="18" charset="0"/>
                <a:cs typeface="Times New Roman" panose="02020603050405020304" pitchFamily="18" charset="0"/>
              </a:endParaRPr>
            </a:p>
          </p:txBody>
        </p:sp>
        <p:cxnSp>
          <p:nvCxnSpPr>
            <p:cNvPr id="40" name="直接箭头连接符 39"/>
            <p:cNvCxnSpPr/>
            <p:nvPr/>
          </p:nvCxnSpPr>
          <p:spPr>
            <a:xfrm flipV="1">
              <a:off x="4424669" y="1478821"/>
              <a:ext cx="0" cy="5742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5464427" y="1478821"/>
              <a:ext cx="0" cy="5742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3379140" y="1478821"/>
              <a:ext cx="0" cy="5742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4"/>
          <a:stretch>
            <a:fillRect/>
          </a:stretch>
        </p:blipFill>
        <p:spPr>
          <a:xfrm>
            <a:off x="637993" y="2926362"/>
            <a:ext cx="971550" cy="695325"/>
          </a:xfrm>
          <a:prstGeom prst="rect">
            <a:avLst/>
          </a:prstGeom>
        </p:spPr>
      </p:pic>
      <p:pic>
        <p:nvPicPr>
          <p:cNvPr id="4" name="图片 3"/>
          <p:cNvPicPr>
            <a:picLocks noChangeAspect="1"/>
          </p:cNvPicPr>
          <p:nvPr/>
        </p:nvPicPr>
        <p:blipFill>
          <a:blip r:embed="rId5"/>
          <a:stretch>
            <a:fillRect/>
          </a:stretch>
        </p:blipFill>
        <p:spPr>
          <a:xfrm>
            <a:off x="4239003" y="4423276"/>
            <a:ext cx="3752850" cy="962025"/>
          </a:xfrm>
          <a:prstGeom prst="rect">
            <a:avLst/>
          </a:prstGeom>
        </p:spPr>
      </p:pic>
      <p:sp>
        <p:nvSpPr>
          <p:cNvPr id="24" name="右箭头 23"/>
          <p:cNvSpPr/>
          <p:nvPr/>
        </p:nvSpPr>
        <p:spPr>
          <a:xfrm flipH="1">
            <a:off x="1502388" y="5445979"/>
            <a:ext cx="6439226" cy="406400"/>
          </a:xfrm>
          <a:prstGeom prst="rightArrow">
            <a:avLst/>
          </a:prstGeom>
          <a:solidFill>
            <a:schemeClr val="bg1">
              <a:lumMod val="5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388414" y="5894802"/>
            <a:ext cx="671979" cy="523220"/>
          </a:xfrm>
          <a:prstGeom prst="rect">
            <a:avLst/>
          </a:prstGeom>
          <a:noFill/>
        </p:spPr>
        <p:txBody>
          <a:bodyPr wrap="none" rtlCol="0">
            <a:spAutoFit/>
          </a:bodyPr>
          <a:lstStyle/>
          <a:p>
            <a:r>
              <a:rPr lang="en-US" altLang="zh-CN" sz="2800" b="1" i="1" dirty="0" smtClean="0"/>
              <a:t>t=0</a:t>
            </a:r>
            <a:endParaRPr lang="zh-CN" altLang="en-US" sz="2800" b="1" i="1" dirty="0"/>
          </a:p>
        </p:txBody>
      </p:sp>
      <p:sp>
        <p:nvSpPr>
          <p:cNvPr id="27" name="文本框 26"/>
          <p:cNvSpPr txBox="1"/>
          <p:nvPr/>
        </p:nvSpPr>
        <p:spPr>
          <a:xfrm>
            <a:off x="7527598" y="5894802"/>
            <a:ext cx="667170" cy="523220"/>
          </a:xfrm>
          <a:prstGeom prst="rect">
            <a:avLst/>
          </a:prstGeom>
          <a:noFill/>
        </p:spPr>
        <p:txBody>
          <a:bodyPr wrap="none" rtlCol="0">
            <a:spAutoFit/>
          </a:bodyPr>
          <a:lstStyle/>
          <a:p>
            <a:r>
              <a:rPr lang="en-US" altLang="zh-CN" sz="2800" b="1" i="1" dirty="0" smtClean="0"/>
              <a:t>t=T</a:t>
            </a:r>
            <a:endParaRPr lang="zh-CN" altLang="en-US" sz="2800" b="1" i="1" dirty="0"/>
          </a:p>
        </p:txBody>
      </p:sp>
      <p:sp>
        <p:nvSpPr>
          <p:cNvPr id="5" name="文本框 4"/>
          <p:cNvSpPr txBox="1"/>
          <p:nvPr/>
        </p:nvSpPr>
        <p:spPr>
          <a:xfrm>
            <a:off x="475078" y="2415178"/>
            <a:ext cx="1373581" cy="400110"/>
          </a:xfrm>
          <a:prstGeom prst="rect">
            <a:avLst/>
          </a:prstGeom>
          <a:noFill/>
        </p:spPr>
        <p:txBody>
          <a:bodyPr wrap="none" rtlCol="0">
            <a:spAutoFit/>
          </a:bodyPr>
          <a:lstStyle/>
          <a:p>
            <a:r>
              <a:rPr lang="en-US" altLang="zh-CN" sz="2000" i="1" dirty="0" smtClean="0">
                <a:effectLst>
                  <a:outerShdw blurRad="38100" dist="38100" dir="2700000" algn="tl">
                    <a:srgbClr val="000000">
                      <a:alpha val="43137"/>
                    </a:srgbClr>
                  </a:outerShdw>
                </a:effectLst>
              </a:rPr>
              <a:t>Error signal</a:t>
            </a:r>
            <a:endParaRPr lang="zh-CN" altLang="en-US" sz="2000" i="1" dirty="0">
              <a:effectLst>
                <a:outerShdw blurRad="38100" dist="38100" dir="2700000" algn="tl">
                  <a:srgbClr val="000000">
                    <a:alpha val="43137"/>
                  </a:srgbClr>
                </a:outerShdw>
              </a:effectLst>
            </a:endParaRPr>
          </a:p>
        </p:txBody>
      </p:sp>
      <p:sp>
        <p:nvSpPr>
          <p:cNvPr id="6" name="任意多边形 5"/>
          <p:cNvSpPr/>
          <p:nvPr/>
        </p:nvSpPr>
        <p:spPr>
          <a:xfrm>
            <a:off x="4903426" y="2898862"/>
            <a:ext cx="748797" cy="730332"/>
          </a:xfrm>
          <a:custGeom>
            <a:avLst/>
            <a:gdLst>
              <a:gd name="connsiteX0" fmla="*/ 125774 w 748797"/>
              <a:gd name="connsiteY0" fmla="*/ 50713 h 730332"/>
              <a:gd name="connsiteX1" fmla="*/ 440099 w 748797"/>
              <a:gd name="connsiteY1" fmla="*/ 301538 h 730332"/>
              <a:gd name="connsiteX2" fmla="*/ 735374 w 748797"/>
              <a:gd name="connsiteY2" fmla="*/ 644438 h 730332"/>
              <a:gd name="connsiteX3" fmla="*/ 655999 w 748797"/>
              <a:gd name="connsiteY3" fmla="*/ 714288 h 730332"/>
              <a:gd name="connsiteX4" fmla="*/ 281349 w 748797"/>
              <a:gd name="connsiteY4" fmla="*/ 399963 h 730332"/>
              <a:gd name="connsiteX5" fmla="*/ 5124 w 748797"/>
              <a:gd name="connsiteY5" fmla="*/ 31663 h 730332"/>
              <a:gd name="connsiteX6" fmla="*/ 125774 w 748797"/>
              <a:gd name="connsiteY6" fmla="*/ 50713 h 73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797" h="730332">
                <a:moveTo>
                  <a:pt x="125774" y="50713"/>
                </a:moveTo>
                <a:cubicBezTo>
                  <a:pt x="198270" y="95692"/>
                  <a:pt x="338499" y="202584"/>
                  <a:pt x="440099" y="301538"/>
                </a:cubicBezTo>
                <a:cubicBezTo>
                  <a:pt x="541699" y="400492"/>
                  <a:pt x="699391" y="575646"/>
                  <a:pt x="735374" y="644438"/>
                </a:cubicBezTo>
                <a:cubicBezTo>
                  <a:pt x="771357" y="713230"/>
                  <a:pt x="731670" y="755034"/>
                  <a:pt x="655999" y="714288"/>
                </a:cubicBezTo>
                <a:cubicBezTo>
                  <a:pt x="580328" y="673542"/>
                  <a:pt x="389828" y="513734"/>
                  <a:pt x="281349" y="399963"/>
                </a:cubicBezTo>
                <a:cubicBezTo>
                  <a:pt x="172870" y="286192"/>
                  <a:pt x="30524" y="90400"/>
                  <a:pt x="5124" y="31663"/>
                </a:cubicBezTo>
                <a:cubicBezTo>
                  <a:pt x="-20276" y="-27074"/>
                  <a:pt x="53278" y="5734"/>
                  <a:pt x="125774" y="50713"/>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5629275" y="2495550"/>
            <a:ext cx="514350" cy="2209800"/>
          </a:xfrm>
          <a:custGeom>
            <a:avLst/>
            <a:gdLst>
              <a:gd name="connsiteX0" fmla="*/ 514350 w 514350"/>
              <a:gd name="connsiteY0" fmla="*/ 2209800 h 2209800"/>
              <a:gd name="connsiteX1" fmla="*/ 314325 w 514350"/>
              <a:gd name="connsiteY1" fmla="*/ 647700 h 2209800"/>
              <a:gd name="connsiteX2" fmla="*/ 0 w 514350"/>
              <a:gd name="connsiteY2" fmla="*/ 0 h 2209800"/>
            </a:gdLst>
            <a:ahLst/>
            <a:cxnLst>
              <a:cxn ang="0">
                <a:pos x="connsiteX0" y="connsiteY0"/>
              </a:cxn>
              <a:cxn ang="0">
                <a:pos x="connsiteX1" y="connsiteY1"/>
              </a:cxn>
              <a:cxn ang="0">
                <a:pos x="connsiteX2" y="connsiteY2"/>
              </a:cxn>
            </a:cxnLst>
            <a:rect l="l" t="t" r="r" b="b"/>
            <a:pathLst>
              <a:path w="514350" h="2209800">
                <a:moveTo>
                  <a:pt x="514350" y="2209800"/>
                </a:moveTo>
                <a:cubicBezTo>
                  <a:pt x="457200" y="1612900"/>
                  <a:pt x="400050" y="1016000"/>
                  <a:pt x="314325" y="647700"/>
                </a:cubicBezTo>
                <a:cubicBezTo>
                  <a:pt x="228600" y="279400"/>
                  <a:pt x="114300" y="139700"/>
                  <a:pt x="0" y="0"/>
                </a:cubicBezTo>
              </a:path>
            </a:pathLst>
          </a:custGeom>
          <a:noFill/>
          <a:ln w="38100">
            <a:solidFill>
              <a:srgbClr val="00B050"/>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4543425" y="3209925"/>
            <a:ext cx="552450" cy="1524000"/>
          </a:xfrm>
          <a:custGeom>
            <a:avLst/>
            <a:gdLst>
              <a:gd name="connsiteX0" fmla="*/ 0 w 552450"/>
              <a:gd name="connsiteY0" fmla="*/ 1524000 h 1524000"/>
              <a:gd name="connsiteX1" fmla="*/ 200025 w 552450"/>
              <a:gd name="connsiteY1" fmla="*/ 495300 h 1524000"/>
              <a:gd name="connsiteX2" fmla="*/ 552450 w 552450"/>
              <a:gd name="connsiteY2" fmla="*/ 0 h 1524000"/>
            </a:gdLst>
            <a:ahLst/>
            <a:cxnLst>
              <a:cxn ang="0">
                <a:pos x="connsiteX0" y="connsiteY0"/>
              </a:cxn>
              <a:cxn ang="0">
                <a:pos x="connsiteX1" y="connsiteY1"/>
              </a:cxn>
              <a:cxn ang="0">
                <a:pos x="connsiteX2" y="connsiteY2"/>
              </a:cxn>
            </a:cxnLst>
            <a:rect l="l" t="t" r="r" b="b"/>
            <a:pathLst>
              <a:path w="552450" h="1524000">
                <a:moveTo>
                  <a:pt x="0" y="1524000"/>
                </a:moveTo>
                <a:cubicBezTo>
                  <a:pt x="53975" y="1136650"/>
                  <a:pt x="107950" y="749300"/>
                  <a:pt x="200025" y="495300"/>
                </a:cubicBezTo>
                <a:cubicBezTo>
                  <a:pt x="292100" y="241300"/>
                  <a:pt x="422275" y="120650"/>
                  <a:pt x="552450" y="0"/>
                </a:cubicBezTo>
              </a:path>
            </a:pathLst>
          </a:custGeom>
          <a:noFill/>
          <a:ln w="38100">
            <a:solidFill>
              <a:srgbClr val="FF0000"/>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6067425" y="3038475"/>
            <a:ext cx="1095375" cy="1695450"/>
          </a:xfrm>
          <a:custGeom>
            <a:avLst/>
            <a:gdLst>
              <a:gd name="connsiteX0" fmla="*/ 1095375 w 1095375"/>
              <a:gd name="connsiteY0" fmla="*/ 1695450 h 1695450"/>
              <a:gd name="connsiteX1" fmla="*/ 828675 w 1095375"/>
              <a:gd name="connsiteY1" fmla="*/ 638175 h 1695450"/>
              <a:gd name="connsiteX2" fmla="*/ 0 w 1095375"/>
              <a:gd name="connsiteY2" fmla="*/ 0 h 1695450"/>
            </a:gdLst>
            <a:ahLst/>
            <a:cxnLst>
              <a:cxn ang="0">
                <a:pos x="connsiteX0" y="connsiteY0"/>
              </a:cxn>
              <a:cxn ang="0">
                <a:pos x="connsiteX1" y="connsiteY1"/>
              </a:cxn>
              <a:cxn ang="0">
                <a:pos x="connsiteX2" y="connsiteY2"/>
              </a:cxn>
            </a:cxnLst>
            <a:rect l="l" t="t" r="r" b="b"/>
            <a:pathLst>
              <a:path w="1095375" h="1695450">
                <a:moveTo>
                  <a:pt x="1095375" y="1695450"/>
                </a:moveTo>
                <a:cubicBezTo>
                  <a:pt x="1053306" y="1308100"/>
                  <a:pt x="1011237" y="920750"/>
                  <a:pt x="828675" y="638175"/>
                </a:cubicBezTo>
                <a:cubicBezTo>
                  <a:pt x="646113" y="355600"/>
                  <a:pt x="323056" y="177800"/>
                  <a:pt x="0" y="0"/>
                </a:cubicBezTo>
              </a:path>
            </a:pathLst>
          </a:custGeom>
          <a:noFill/>
          <a:ln w="38100">
            <a:solidFill>
              <a:schemeClr val="accent5"/>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p:cNvPicPr>
            <a:picLocks noChangeAspect="1"/>
          </p:cNvPicPr>
          <p:nvPr/>
        </p:nvPicPr>
        <p:blipFill>
          <a:blip r:embed="rId6"/>
          <a:stretch>
            <a:fillRect/>
          </a:stretch>
        </p:blipFill>
        <p:spPr>
          <a:xfrm>
            <a:off x="3422288" y="6083691"/>
            <a:ext cx="2962275" cy="704850"/>
          </a:xfrm>
          <a:prstGeom prst="rect">
            <a:avLst/>
          </a:prstGeom>
        </p:spPr>
      </p:pic>
      <p:sp>
        <p:nvSpPr>
          <p:cNvPr id="64" name="椭圆 63"/>
          <p:cNvSpPr/>
          <p:nvPr/>
        </p:nvSpPr>
        <p:spPr>
          <a:xfrm>
            <a:off x="4239003" y="1366526"/>
            <a:ext cx="2723500" cy="20101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1502229" y="1502229"/>
            <a:ext cx="2599508" cy="1619794"/>
          </a:xfrm>
          <a:custGeom>
            <a:avLst/>
            <a:gdLst>
              <a:gd name="connsiteX0" fmla="*/ 0 w 2599508"/>
              <a:gd name="connsiteY0" fmla="*/ 1619794 h 1619794"/>
              <a:gd name="connsiteX1" fmla="*/ 1227908 w 2599508"/>
              <a:gd name="connsiteY1" fmla="*/ 378822 h 1619794"/>
              <a:gd name="connsiteX2" fmla="*/ 2599508 w 2599508"/>
              <a:gd name="connsiteY2" fmla="*/ 0 h 1619794"/>
              <a:gd name="connsiteX3" fmla="*/ 2599508 w 2599508"/>
              <a:gd name="connsiteY3" fmla="*/ 0 h 1619794"/>
            </a:gdLst>
            <a:ahLst/>
            <a:cxnLst>
              <a:cxn ang="0">
                <a:pos x="connsiteX0" y="connsiteY0"/>
              </a:cxn>
              <a:cxn ang="0">
                <a:pos x="connsiteX1" y="connsiteY1"/>
              </a:cxn>
              <a:cxn ang="0">
                <a:pos x="connsiteX2" y="connsiteY2"/>
              </a:cxn>
              <a:cxn ang="0">
                <a:pos x="connsiteX3" y="connsiteY3"/>
              </a:cxn>
            </a:cxnLst>
            <a:rect l="l" t="t" r="r" b="b"/>
            <a:pathLst>
              <a:path w="2599508" h="1619794">
                <a:moveTo>
                  <a:pt x="0" y="1619794"/>
                </a:moveTo>
                <a:cubicBezTo>
                  <a:pt x="397328" y="1134291"/>
                  <a:pt x="794657" y="648788"/>
                  <a:pt x="1227908" y="378822"/>
                </a:cubicBezTo>
                <a:cubicBezTo>
                  <a:pt x="1661159" y="108856"/>
                  <a:pt x="2599508" y="0"/>
                  <a:pt x="2599508" y="0"/>
                </a:cubicBezTo>
                <a:lnTo>
                  <a:pt x="2599508" y="0"/>
                </a:lnTo>
              </a:path>
            </a:pathLst>
          </a:custGeom>
          <a:noFill/>
          <a:ln w="38100">
            <a:solidFill>
              <a:srgbClr val="FFC000"/>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rotWithShape="1">
          <a:blip r:embed="rId7"/>
          <a:srcRect l="11860"/>
          <a:stretch/>
        </p:blipFill>
        <p:spPr>
          <a:xfrm>
            <a:off x="637993" y="1447528"/>
            <a:ext cx="1687457" cy="647700"/>
          </a:xfrm>
          <a:prstGeom prst="rect">
            <a:avLst/>
          </a:prstGeom>
          <a:solidFill>
            <a:schemeClr val="accent2"/>
          </a:solidFill>
          <a:ln w="25400">
            <a:solidFill>
              <a:srgbClr val="FFC000"/>
            </a:solidFill>
          </a:ln>
        </p:spPr>
      </p:pic>
      <p:pic>
        <p:nvPicPr>
          <p:cNvPr id="68" name="图片 67"/>
          <p:cNvPicPr>
            <a:picLocks noChangeAspect="1"/>
          </p:cNvPicPr>
          <p:nvPr/>
        </p:nvPicPr>
        <p:blipFill>
          <a:blip r:embed="rId8"/>
          <a:stretch>
            <a:fillRect/>
          </a:stretch>
        </p:blipFill>
        <p:spPr>
          <a:xfrm>
            <a:off x="442486" y="3823012"/>
            <a:ext cx="1428750" cy="695325"/>
          </a:xfrm>
          <a:prstGeom prst="rect">
            <a:avLst/>
          </a:prstGeom>
        </p:spPr>
      </p:pic>
      <p:pic>
        <p:nvPicPr>
          <p:cNvPr id="69" name="图片 68"/>
          <p:cNvPicPr>
            <a:picLocks noChangeAspect="1"/>
          </p:cNvPicPr>
          <p:nvPr/>
        </p:nvPicPr>
        <p:blipFill>
          <a:blip r:embed="rId9"/>
          <a:stretch>
            <a:fillRect/>
          </a:stretch>
        </p:blipFill>
        <p:spPr>
          <a:xfrm>
            <a:off x="394630" y="4443136"/>
            <a:ext cx="2838450" cy="809625"/>
          </a:xfrm>
          <a:prstGeom prst="rect">
            <a:avLst/>
          </a:prstGeom>
        </p:spPr>
      </p:pic>
    </p:spTree>
    <p:extLst>
      <p:ext uri="{BB962C8B-B14F-4D97-AF65-F5344CB8AC3E}">
        <p14:creationId xmlns:p14="http://schemas.microsoft.com/office/powerpoint/2010/main" val="1051879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RNN Implementation – backward pass </a:t>
            </a:r>
            <a:br>
              <a:rPr lang="en-US" altLang="zh-CN" sz="3200" b="1" i="1" dirty="0" smtClean="0">
                <a:effectLst>
                  <a:outerShdw blurRad="38100" dist="38100" dir="2700000" algn="tl">
                    <a:srgbClr val="000000">
                      <a:alpha val="43137"/>
                    </a:srgbClr>
                  </a:outerShdw>
                </a:effectLst>
              </a:rPr>
            </a:br>
            <a:r>
              <a:rPr lang="en-US" altLang="zh-CN" sz="1800" i="1" dirty="0">
                <a:effectLst>
                  <a:outerShdw blurRad="38100" dist="38100" dir="2700000" algn="tl">
                    <a:srgbClr val="000000">
                      <a:alpha val="43137"/>
                    </a:srgbClr>
                  </a:outerShdw>
                </a:effectLst>
              </a:rPr>
              <a:t>O</a:t>
            </a:r>
            <a:r>
              <a:rPr lang="en-US" altLang="zh-CN" sz="1800" i="1" dirty="0" smtClean="0">
                <a:effectLst>
                  <a:outerShdw blurRad="38100" dist="38100" dir="2700000" algn="tl">
                    <a:srgbClr val="000000">
                      <a:alpha val="43137"/>
                    </a:srgbClr>
                  </a:outerShdw>
                </a:effectLst>
              </a:rPr>
              <a:t>ther perspectives</a:t>
            </a:r>
            <a:endParaRPr lang="zh-CN" altLang="en-US" sz="1800" i="1" dirty="0">
              <a:effectLst>
                <a:outerShdw blurRad="38100" dist="38100" dir="2700000" algn="tl">
                  <a:srgbClr val="000000">
                    <a:alpha val="43137"/>
                  </a:srgbClr>
                </a:outerShdw>
              </a:effectLst>
            </a:endParaRPr>
          </a:p>
        </p:txBody>
      </p:sp>
      <p:pic>
        <p:nvPicPr>
          <p:cNvPr id="63" name="图片 62"/>
          <p:cNvPicPr>
            <a:picLocks noChangeAspect="1"/>
          </p:cNvPicPr>
          <p:nvPr/>
        </p:nvPicPr>
        <p:blipFill>
          <a:blip r:embed="rId3"/>
          <a:stretch>
            <a:fillRect/>
          </a:stretch>
        </p:blipFill>
        <p:spPr>
          <a:xfrm>
            <a:off x="5290273" y="1942424"/>
            <a:ext cx="2962275" cy="704850"/>
          </a:xfrm>
          <a:prstGeom prst="rect">
            <a:avLst/>
          </a:prstGeom>
        </p:spPr>
      </p:pic>
      <p:pic>
        <p:nvPicPr>
          <p:cNvPr id="7" name="图片 6"/>
          <p:cNvPicPr>
            <a:picLocks noChangeAspect="1"/>
          </p:cNvPicPr>
          <p:nvPr/>
        </p:nvPicPr>
        <p:blipFill>
          <a:blip r:embed="rId4"/>
          <a:stretch>
            <a:fillRect/>
          </a:stretch>
        </p:blipFill>
        <p:spPr>
          <a:xfrm>
            <a:off x="946731" y="1902107"/>
            <a:ext cx="3419722" cy="4549314"/>
          </a:xfrm>
          <a:prstGeom prst="rect">
            <a:avLst/>
          </a:prstGeom>
        </p:spPr>
      </p:pic>
      <p:sp>
        <p:nvSpPr>
          <p:cNvPr id="8" name="文本框 7"/>
          <p:cNvSpPr txBox="1"/>
          <p:nvPr/>
        </p:nvSpPr>
        <p:spPr>
          <a:xfrm>
            <a:off x="4643895" y="3223173"/>
            <a:ext cx="4255033" cy="2862322"/>
          </a:xfrm>
          <a:prstGeom prst="rect">
            <a:avLst/>
          </a:prstGeom>
          <a:noFill/>
        </p:spPr>
        <p:txBody>
          <a:bodyPr wrap="square" rtlCol="0">
            <a:spAutoFit/>
          </a:bodyPr>
          <a:lstStyle/>
          <a:p>
            <a:pPr marL="342900" indent="-342900">
              <a:buFont typeface="Wingdings" panose="05000000000000000000" pitchFamily="2" charset="2"/>
              <a:buChar char="Ø"/>
            </a:pPr>
            <a:r>
              <a:rPr lang="en-US" altLang="zh-CN" b="1" i="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Perspective One</a:t>
            </a:r>
          </a:p>
          <a:p>
            <a:pPr marL="285750" indent="-285750">
              <a:buFont typeface="Arial" panose="020B0604020202020204" pitchFamily="34" charset="0"/>
              <a:buChar char="•"/>
            </a:pPr>
            <a:r>
              <a:rPr lang="zh-CN" altLang="en-US" dirty="0" smtClean="0">
                <a:solidFill>
                  <a:srgbClr val="FF0000"/>
                </a:solidFill>
                <a:latin typeface="微软雅黑" panose="020B0503020204020204" pitchFamily="34" charset="-122"/>
                <a:ea typeface="微软雅黑" panose="020B0503020204020204" pitchFamily="34" charset="-122"/>
              </a:rPr>
              <a:t>不同</a:t>
            </a:r>
            <a:r>
              <a:rPr lang="en-US" altLang="zh-CN" dirty="0" smtClean="0">
                <a:solidFill>
                  <a:srgbClr val="FF0000"/>
                </a:solidFill>
                <a:latin typeface="微软雅黑" panose="020B0503020204020204" pitchFamily="34" charset="-122"/>
                <a:ea typeface="微软雅黑" panose="020B0503020204020204" pitchFamily="34" charset="-122"/>
              </a:rPr>
              <a:t>timestep</a:t>
            </a:r>
            <a:r>
              <a:rPr lang="zh-CN" altLang="en-US" dirty="0" smtClean="0">
                <a:solidFill>
                  <a:srgbClr val="FF0000"/>
                </a:solidFill>
                <a:latin typeface="微软雅黑" panose="020B0503020204020204" pitchFamily="34" charset="-122"/>
                <a:ea typeface="微软雅黑" panose="020B0503020204020204" pitchFamily="34" charset="-122"/>
              </a:rPr>
              <a:t>的输入可以看成不同维度。</a:t>
            </a:r>
            <a:endParaRPr lang="en-US" altLang="zh-CN" dirty="0" smtClean="0">
              <a:solidFill>
                <a:srgbClr val="FF0000"/>
              </a:solidFill>
              <a:latin typeface="微软雅黑" panose="020B0503020204020204" pitchFamily="34" charset="-122"/>
              <a:ea typeface="微软雅黑" panose="020B0503020204020204" pitchFamily="34" charset="-122"/>
            </a:endParaRPr>
          </a:p>
          <a:p>
            <a:endParaRPr lang="en-US" altLang="zh-CN" dirty="0" smtClean="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solidFill>
                  <a:srgbClr val="FF0000"/>
                </a:solidFill>
                <a:latin typeface="微软雅黑" panose="020B0503020204020204" pitchFamily="34" charset="-122"/>
                <a:ea typeface="微软雅黑" panose="020B0503020204020204" pitchFamily="34" charset="-122"/>
              </a:rPr>
              <a:t>最终权重的更新要考虑所有维度要求下降的梯度。</a:t>
            </a:r>
            <a:endParaRPr lang="en-US" altLang="zh-CN" dirty="0" smtClean="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smtClean="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b="1" i="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Perspective </a:t>
            </a:r>
            <a:r>
              <a:rPr lang="en-US" altLang="zh-CN" b="1" i="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Two</a:t>
            </a:r>
            <a:endParaRPr lang="en-US" altLang="zh-CN" dirty="0">
              <a:solidFill>
                <a:srgbClr val="FF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solidFill>
                  <a:srgbClr val="FF0000"/>
                </a:solidFill>
                <a:latin typeface="微软雅黑" panose="020B0503020204020204" pitchFamily="34" charset="-122"/>
                <a:ea typeface="微软雅黑" panose="020B0503020204020204" pitchFamily="34" charset="-122"/>
              </a:rPr>
              <a:t>隐藏层之间的连接刻画了状态转移的规则。</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35370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Bidirectional RNN (BRNN)</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pic>
        <p:nvPicPr>
          <p:cNvPr id="2" name="图片 1"/>
          <p:cNvPicPr>
            <a:picLocks noChangeAspect="1"/>
          </p:cNvPicPr>
          <p:nvPr/>
        </p:nvPicPr>
        <p:blipFill>
          <a:blip r:embed="rId3"/>
          <a:stretch>
            <a:fillRect/>
          </a:stretch>
        </p:blipFill>
        <p:spPr>
          <a:xfrm>
            <a:off x="5061253" y="1557015"/>
            <a:ext cx="3818056" cy="2522765"/>
          </a:xfrm>
          <a:prstGeom prst="rect">
            <a:avLst/>
          </a:prstGeom>
        </p:spPr>
      </p:pic>
      <p:pic>
        <p:nvPicPr>
          <p:cNvPr id="3" name="图片 2"/>
          <p:cNvPicPr>
            <a:picLocks noChangeAspect="1"/>
          </p:cNvPicPr>
          <p:nvPr/>
        </p:nvPicPr>
        <p:blipFill>
          <a:blip r:embed="rId4"/>
          <a:stretch>
            <a:fillRect/>
          </a:stretch>
        </p:blipFill>
        <p:spPr>
          <a:xfrm>
            <a:off x="4979440" y="4733939"/>
            <a:ext cx="3981682" cy="1327227"/>
          </a:xfrm>
          <a:prstGeom prst="rect">
            <a:avLst/>
          </a:prstGeom>
        </p:spPr>
      </p:pic>
      <p:pic>
        <p:nvPicPr>
          <p:cNvPr id="4" name="图片 3"/>
          <p:cNvPicPr>
            <a:picLocks noChangeAspect="1"/>
          </p:cNvPicPr>
          <p:nvPr/>
        </p:nvPicPr>
        <p:blipFill>
          <a:blip r:embed="rId5"/>
          <a:stretch>
            <a:fillRect/>
          </a:stretch>
        </p:blipFill>
        <p:spPr>
          <a:xfrm>
            <a:off x="628650" y="4733939"/>
            <a:ext cx="3853271" cy="1426573"/>
          </a:xfrm>
          <a:prstGeom prst="rect">
            <a:avLst/>
          </a:prstGeom>
        </p:spPr>
      </p:pic>
      <p:sp>
        <p:nvSpPr>
          <p:cNvPr id="5" name="矩形 4"/>
          <p:cNvSpPr/>
          <p:nvPr/>
        </p:nvSpPr>
        <p:spPr>
          <a:xfrm>
            <a:off x="401232" y="1663133"/>
            <a:ext cx="4572000" cy="646331"/>
          </a:xfrm>
          <a:prstGeom prst="rect">
            <a:avLst/>
          </a:prstGeom>
        </p:spPr>
        <p:txBody>
          <a:bodyPr>
            <a:spAutoFit/>
          </a:bodyPr>
          <a:lstStyle/>
          <a:p>
            <a:pPr marL="285750" indent="-285750">
              <a:buFont typeface="Arial" panose="020B0604020202020204" pitchFamily="34" charset="0"/>
              <a:buChar char="•"/>
            </a:pPr>
            <a:r>
              <a:rPr lang="en-US" altLang="zh-CN" i="1" dirty="0"/>
              <a:t>S</a:t>
            </a:r>
            <a:r>
              <a:rPr lang="en-US" altLang="zh-CN" i="1" dirty="0" smtClean="0"/>
              <a:t>tandard </a:t>
            </a:r>
            <a:r>
              <a:rPr lang="en-US" altLang="zh-CN" i="1" dirty="0"/>
              <a:t>RNNs process sequences in temporal order, they ignore </a:t>
            </a:r>
            <a:r>
              <a:rPr lang="en-US" altLang="zh-CN" i="1" dirty="0" smtClean="0"/>
              <a:t>future context</a:t>
            </a:r>
            <a:r>
              <a:rPr lang="en-US" altLang="zh-CN" i="1" dirty="0"/>
              <a:t>. </a:t>
            </a:r>
            <a:endParaRPr lang="zh-CN" altLang="en-US" dirty="0"/>
          </a:p>
        </p:txBody>
      </p:sp>
      <p:sp>
        <p:nvSpPr>
          <p:cNvPr id="6" name="矩形 5"/>
          <p:cNvSpPr/>
          <p:nvPr/>
        </p:nvSpPr>
        <p:spPr>
          <a:xfrm>
            <a:off x="401232" y="2766145"/>
            <a:ext cx="4405900" cy="1200329"/>
          </a:xfrm>
          <a:prstGeom prst="rect">
            <a:avLst/>
          </a:prstGeom>
        </p:spPr>
        <p:txBody>
          <a:bodyPr wrap="square">
            <a:spAutoFit/>
          </a:bodyPr>
          <a:lstStyle/>
          <a:p>
            <a:pPr marL="285750" indent="-285750">
              <a:buFont typeface="Arial" panose="020B0604020202020204" pitchFamily="34" charset="0"/>
              <a:buChar char="•"/>
            </a:pPr>
            <a:r>
              <a:rPr lang="en-US" altLang="zh-CN" i="1" dirty="0" smtClean="0"/>
              <a:t>BRNN present </a:t>
            </a:r>
            <a:r>
              <a:rPr lang="en-US" altLang="zh-CN" i="1" dirty="0"/>
              <a:t>each training sequence forwards and backwards to </a:t>
            </a:r>
            <a:r>
              <a:rPr lang="en-US" altLang="zh-CN" i="1" dirty="0" smtClean="0"/>
              <a:t>two separate </a:t>
            </a:r>
            <a:r>
              <a:rPr lang="en-US" altLang="zh-CN" i="1" dirty="0"/>
              <a:t>recurrent hidden layers, both of which are connected to the same output layer. </a:t>
            </a:r>
            <a:endParaRPr lang="zh-CN" altLang="en-US" dirty="0"/>
          </a:p>
        </p:txBody>
      </p:sp>
    </p:spTree>
    <p:extLst>
      <p:ext uri="{BB962C8B-B14F-4D97-AF65-F5344CB8AC3E}">
        <p14:creationId xmlns:p14="http://schemas.microsoft.com/office/powerpoint/2010/main" val="30340845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RNN - </a:t>
            </a:r>
            <a:r>
              <a:rPr lang="en-US" altLang="zh-CN" sz="3200" dirty="0"/>
              <a:t>Vanishing Gradient </a:t>
            </a:r>
            <a:r>
              <a:rPr lang="en-US" altLang="zh-CN" sz="3200" dirty="0" smtClean="0"/>
              <a:t>Problem</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733" y="1188726"/>
            <a:ext cx="4189863" cy="241807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490" y="3674147"/>
            <a:ext cx="2420380" cy="608198"/>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392" y="4501993"/>
            <a:ext cx="3159739" cy="577586"/>
          </a:xfrm>
          <a:prstGeom prst="rect">
            <a:avLst/>
          </a:prstGeom>
        </p:spPr>
      </p:pic>
      <p:pic>
        <p:nvPicPr>
          <p:cNvPr id="13" name="图片 12"/>
          <p:cNvPicPr>
            <a:picLocks noChangeAspect="1"/>
          </p:cNvPicPr>
          <p:nvPr/>
        </p:nvPicPr>
        <p:blipFill>
          <a:blip r:embed="rId6"/>
          <a:stretch>
            <a:fillRect/>
          </a:stretch>
        </p:blipFill>
        <p:spPr>
          <a:xfrm>
            <a:off x="4788843" y="1112526"/>
            <a:ext cx="3570464" cy="2677848"/>
          </a:xfrm>
          <a:prstGeom prst="rect">
            <a:avLst/>
          </a:prstGeom>
        </p:spPr>
      </p:pic>
      <p:pic>
        <p:nvPicPr>
          <p:cNvPr id="1026" name="Picture 2" descr="\begin{aligned}  s_t &amp;= \tanh(Ux_t + Ws_{t-1}) \\  \hat{y}_t &amp;= \mathrm{softmax}(Vs_t)  \end{aligned}  "/>
          <p:cNvPicPr>
            <a:picLocks noChangeAspect="1" noChangeArrowheads="1"/>
          </p:cNvPicPr>
          <p:nvPr/>
        </p:nvPicPr>
        <p:blipFill rotWithShape="1">
          <a:blip r:embed="rId7">
            <a:extLst>
              <a:ext uri="{28A0092B-C50C-407E-A947-70E740481C1C}">
                <a14:useLocalDpi xmlns:a14="http://schemas.microsoft.com/office/drawing/2010/main" val="0"/>
              </a:ext>
            </a:extLst>
          </a:blip>
          <a:srcRect b="46559"/>
          <a:stretch/>
        </p:blipFill>
        <p:spPr bwMode="auto">
          <a:xfrm>
            <a:off x="5318207" y="4373482"/>
            <a:ext cx="2504993" cy="3288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8"/>
          <a:stretch>
            <a:fillRect/>
          </a:stretch>
        </p:blipFill>
        <p:spPr>
          <a:xfrm>
            <a:off x="406077" y="5140815"/>
            <a:ext cx="8357245" cy="1682667"/>
          </a:xfrm>
          <a:prstGeom prst="rect">
            <a:avLst/>
          </a:prstGeom>
        </p:spPr>
      </p:pic>
    </p:spTree>
    <p:extLst>
      <p:ext uri="{BB962C8B-B14F-4D97-AF65-F5344CB8AC3E}">
        <p14:creationId xmlns:p14="http://schemas.microsoft.com/office/powerpoint/2010/main" val="2850441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RNN – </a:t>
            </a:r>
            <a:r>
              <a:rPr lang="en-US" altLang="zh-CN" sz="3200" dirty="0" smtClean="0"/>
              <a:t>Not suitable for long term dependence</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pic>
        <p:nvPicPr>
          <p:cNvPr id="3" name="图片 2"/>
          <p:cNvPicPr>
            <a:picLocks noChangeAspect="1"/>
          </p:cNvPicPr>
          <p:nvPr/>
        </p:nvPicPr>
        <p:blipFill>
          <a:blip r:embed="rId2"/>
          <a:stretch>
            <a:fillRect/>
          </a:stretch>
        </p:blipFill>
        <p:spPr>
          <a:xfrm>
            <a:off x="1838325" y="1654175"/>
            <a:ext cx="5467350" cy="2838450"/>
          </a:xfrm>
          <a:prstGeom prst="rect">
            <a:avLst/>
          </a:prstGeom>
        </p:spPr>
      </p:pic>
      <p:sp>
        <p:nvSpPr>
          <p:cNvPr id="4" name="文本框 3"/>
          <p:cNvSpPr txBox="1"/>
          <p:nvPr/>
        </p:nvSpPr>
        <p:spPr>
          <a:xfrm>
            <a:off x="628650" y="4780274"/>
            <a:ext cx="8191500" cy="1815882"/>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i="1" dirty="0" smtClean="0">
                <a:solidFill>
                  <a:srgbClr val="FF0000"/>
                </a:solidFill>
                <a:effectLst>
                  <a:outerShdw blurRad="38100" dist="38100" dir="2700000" algn="tl">
                    <a:srgbClr val="000000">
                      <a:alpha val="43137"/>
                    </a:srgbClr>
                  </a:outerShdw>
                </a:effectLst>
              </a:rPr>
              <a:t>Reason one: </a:t>
            </a:r>
            <a:r>
              <a:rPr lang="en-US" altLang="zh-CN" i="1" dirty="0" smtClean="0"/>
              <a:t>The </a:t>
            </a:r>
            <a:r>
              <a:rPr lang="en-US" altLang="zh-CN" i="1" dirty="0"/>
              <a:t>gradient is decaying. Therefore long term input can long used for training the network. As a result, </a:t>
            </a:r>
            <a:r>
              <a:rPr lang="en-US" altLang="zh-CN" i="1" dirty="0" smtClean="0"/>
              <a:t>RNN </a:t>
            </a:r>
            <a:r>
              <a:rPr lang="en-US" altLang="zh-CN" i="1" dirty="0"/>
              <a:t>can not learn long term dependence</a:t>
            </a:r>
            <a:r>
              <a:rPr lang="en-US" altLang="zh-CN" i="1" dirty="0" smtClean="0"/>
              <a:t>.</a:t>
            </a:r>
          </a:p>
          <a:p>
            <a:pPr marL="285750" indent="-285750">
              <a:buFont typeface="Arial" panose="020B0604020202020204" pitchFamily="34" charset="0"/>
              <a:buChar char="•"/>
            </a:pPr>
            <a:endParaRPr lang="en-US" altLang="zh-CN" i="1" dirty="0"/>
          </a:p>
          <a:p>
            <a:pPr marL="285750" indent="-285750">
              <a:buFont typeface="Arial" panose="020B0604020202020204" pitchFamily="34" charset="0"/>
              <a:buChar char="•"/>
            </a:pPr>
            <a:r>
              <a:rPr lang="en-US" altLang="zh-CN" sz="2000" i="1" dirty="0" smtClean="0">
                <a:solidFill>
                  <a:srgbClr val="FF0000"/>
                </a:solidFill>
                <a:effectLst>
                  <a:outerShdw blurRad="38100" dist="38100" dir="2700000" algn="tl">
                    <a:srgbClr val="000000">
                      <a:alpha val="43137"/>
                    </a:srgbClr>
                  </a:outerShdw>
                </a:effectLst>
              </a:rPr>
              <a:t>Reason two:</a:t>
            </a:r>
            <a:r>
              <a:rPr lang="en-US" altLang="zh-CN" dirty="0" smtClean="0"/>
              <a:t> he sensitivity decays </a:t>
            </a:r>
            <a:r>
              <a:rPr lang="en-US" altLang="zh-CN" dirty="0"/>
              <a:t>over time as new inputs overwrite the activations of the hidden layer</a:t>
            </a:r>
            <a:r>
              <a:rPr lang="en-US" altLang="zh-CN" dirty="0" smtClean="0"/>
              <a:t>, and </a:t>
            </a:r>
            <a:r>
              <a:rPr lang="en-US" altLang="zh-CN" dirty="0"/>
              <a:t>the network ‘forgets’ the first inputs. </a:t>
            </a:r>
            <a:br>
              <a:rPr lang="en-US" altLang="zh-CN" dirty="0"/>
            </a:br>
            <a:endParaRPr lang="zh-CN" altLang="en-US" i="1" dirty="0"/>
          </a:p>
        </p:txBody>
      </p:sp>
    </p:spTree>
    <p:extLst>
      <p:ext uri="{BB962C8B-B14F-4D97-AF65-F5344CB8AC3E}">
        <p14:creationId xmlns:p14="http://schemas.microsoft.com/office/powerpoint/2010/main" val="2079134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normAutofit lnSpcReduction="10000"/>
          </a:bodyPr>
          <a:lstStyle/>
          <a:p>
            <a:pPr>
              <a:buFont typeface="Wingdings" panose="05000000000000000000" pitchFamily="2" charset="2"/>
              <a:buChar char="Ø"/>
            </a:pPr>
            <a:r>
              <a:rPr lang="en-US" altLang="zh-CN" dirty="0" smtClean="0"/>
              <a:t>Neural Network</a:t>
            </a:r>
          </a:p>
          <a:p>
            <a:r>
              <a:rPr lang="en-US" altLang="zh-CN" dirty="0" smtClean="0"/>
              <a:t>Back propagation</a:t>
            </a:r>
          </a:p>
          <a:p>
            <a:r>
              <a:rPr lang="en-US" altLang="zh-CN" dirty="0" smtClean="0"/>
              <a:t>Convolution Neural Network</a:t>
            </a:r>
          </a:p>
          <a:p>
            <a:endParaRPr lang="en-US" altLang="zh-CN" dirty="0" smtClean="0"/>
          </a:p>
          <a:p>
            <a:pPr>
              <a:buFont typeface="Wingdings" panose="05000000000000000000" pitchFamily="2" charset="2"/>
              <a:buChar char="Ø"/>
            </a:pPr>
            <a:r>
              <a:rPr lang="en-US" altLang="zh-CN" dirty="0" smtClean="0"/>
              <a:t>Recurrent Neural Network</a:t>
            </a:r>
          </a:p>
          <a:p>
            <a:r>
              <a:rPr lang="en-US" altLang="zh-CN" dirty="0" smtClean="0"/>
              <a:t>LSTM</a:t>
            </a:r>
          </a:p>
          <a:p>
            <a:endParaRPr lang="en-US" altLang="zh-CN" dirty="0" smtClean="0"/>
          </a:p>
          <a:p>
            <a:pPr>
              <a:buFont typeface="Wingdings" panose="05000000000000000000" pitchFamily="2" charset="2"/>
              <a:buChar char="Ø"/>
            </a:pPr>
            <a:r>
              <a:rPr lang="en-US" altLang="zh-CN" dirty="0" smtClean="0"/>
              <a:t>Connectionist Temporal Classification</a:t>
            </a:r>
          </a:p>
          <a:p>
            <a:r>
              <a:rPr lang="en-US" altLang="zh-CN" dirty="0"/>
              <a:t>Theoretical derivation and realization</a:t>
            </a:r>
            <a:endParaRPr lang="zh-CN" altLang="en-US" dirty="0"/>
          </a:p>
        </p:txBody>
      </p:sp>
    </p:spTree>
    <p:extLst>
      <p:ext uri="{BB962C8B-B14F-4D97-AF65-F5344CB8AC3E}">
        <p14:creationId xmlns:p14="http://schemas.microsoft.com/office/powerpoint/2010/main" val="1858146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Long Short Temporal Memory </a:t>
            </a:r>
            <a:r>
              <a:rPr lang="en-US" altLang="zh-CN" sz="3200" b="1" i="1" dirty="0">
                <a:effectLst>
                  <a:outerShdw blurRad="38100" dist="38100" dir="2700000" algn="tl">
                    <a:srgbClr val="000000">
                      <a:alpha val="43137"/>
                    </a:srgbClr>
                  </a:outerShdw>
                </a:effectLst>
              </a:rPr>
              <a:t>(</a:t>
            </a:r>
            <a:r>
              <a:rPr lang="en-US" altLang="zh-CN" sz="3200" b="1" i="1" dirty="0" smtClean="0">
                <a:effectLst>
                  <a:outerShdw blurRad="38100" dist="38100" dir="2700000" algn="tl">
                    <a:srgbClr val="000000">
                      <a:alpha val="43137"/>
                    </a:srgbClr>
                  </a:outerShdw>
                </a:effectLst>
              </a:rPr>
              <a:t>LSTM)</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1689" y="3844874"/>
            <a:ext cx="4326808" cy="1336429"/>
          </a:xfrm>
          <a:prstGeom prst="rect">
            <a:avLst/>
          </a:prstGeom>
        </p:spPr>
      </p:pic>
      <p:sp>
        <p:nvSpPr>
          <p:cNvPr id="3" name="矩形 2"/>
          <p:cNvSpPr/>
          <p:nvPr/>
        </p:nvSpPr>
        <p:spPr>
          <a:xfrm>
            <a:off x="572422" y="3330055"/>
            <a:ext cx="8158623" cy="646331"/>
          </a:xfrm>
          <a:prstGeom prst="rect">
            <a:avLst/>
          </a:prstGeom>
        </p:spPr>
        <p:txBody>
          <a:bodyPr wrap="square">
            <a:spAutoFit/>
          </a:bodyPr>
          <a:lstStyle/>
          <a:p>
            <a:pPr marL="285750" indent="-285750">
              <a:buFont typeface="Arial" panose="020B0604020202020204" pitchFamily="34" charset="0"/>
              <a:buChar char="•"/>
            </a:pPr>
            <a:r>
              <a:rPr lang="en-US" altLang="zh-CN" i="1" dirty="0"/>
              <a:t>The key to LSTMs is the cell state, the horizontal line running through the top of the diagram.</a:t>
            </a:r>
            <a:endParaRPr lang="zh-CN" altLang="en-US" i="1" dirty="0"/>
          </a:p>
        </p:txBody>
      </p:sp>
      <p:sp>
        <p:nvSpPr>
          <p:cNvPr id="5" name="矩形 4"/>
          <p:cNvSpPr/>
          <p:nvPr/>
        </p:nvSpPr>
        <p:spPr>
          <a:xfrm>
            <a:off x="572422" y="5230467"/>
            <a:ext cx="8377698" cy="646331"/>
          </a:xfrm>
          <a:prstGeom prst="rect">
            <a:avLst/>
          </a:prstGeom>
        </p:spPr>
        <p:txBody>
          <a:bodyPr wrap="square">
            <a:spAutoFit/>
          </a:bodyPr>
          <a:lstStyle/>
          <a:p>
            <a:pPr marL="285750" indent="-285750">
              <a:buFont typeface="Arial" panose="020B0604020202020204" pitchFamily="34" charset="0"/>
              <a:buChar char="•"/>
            </a:pPr>
            <a:r>
              <a:rPr lang="en-US" altLang="zh-CN" i="1" dirty="0"/>
              <a:t>The LSTM does have the ability to remove or add information to the cell state, carefully regulated by structures called gates.</a:t>
            </a:r>
            <a:endParaRPr lang="zh-CN" altLang="en-US" i="1" dirty="0"/>
          </a:p>
        </p:txBody>
      </p:sp>
      <p:sp>
        <p:nvSpPr>
          <p:cNvPr id="10" name="矩形 9"/>
          <p:cNvSpPr/>
          <p:nvPr/>
        </p:nvSpPr>
        <p:spPr>
          <a:xfrm>
            <a:off x="572422" y="5978213"/>
            <a:ext cx="7418151" cy="646331"/>
          </a:xfrm>
          <a:prstGeom prst="rect">
            <a:avLst/>
          </a:prstGeom>
        </p:spPr>
        <p:txBody>
          <a:bodyPr wrap="square">
            <a:spAutoFit/>
          </a:bodyPr>
          <a:lstStyle/>
          <a:p>
            <a:pPr marL="285750" indent="-285750">
              <a:buFont typeface="Arial" panose="020B0604020202020204" pitchFamily="34" charset="0"/>
              <a:buChar char="•"/>
            </a:pPr>
            <a:r>
              <a:rPr lang="en-US" altLang="zh-CN" i="1" dirty="0"/>
              <a:t>The sigmoid layer outputs numbers between zero and one, describing how much of each component should be let through. </a:t>
            </a:r>
            <a:endParaRPr lang="zh-CN" altLang="en-US" i="1" dirty="0"/>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2838" y="4018486"/>
            <a:ext cx="905258" cy="1106426"/>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1689" y="2198009"/>
            <a:ext cx="2573477" cy="963045"/>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7829" y="2114315"/>
            <a:ext cx="2959202" cy="1111854"/>
          </a:xfrm>
          <a:prstGeom prst="rect">
            <a:avLst/>
          </a:prstGeom>
        </p:spPr>
      </p:pic>
      <p:sp>
        <p:nvSpPr>
          <p:cNvPr id="14" name="矩形 13"/>
          <p:cNvSpPr/>
          <p:nvPr/>
        </p:nvSpPr>
        <p:spPr>
          <a:xfrm>
            <a:off x="1639695" y="1662943"/>
            <a:ext cx="1882375" cy="369332"/>
          </a:xfrm>
          <a:prstGeom prst="rect">
            <a:avLst/>
          </a:prstGeom>
        </p:spPr>
        <p:txBody>
          <a:bodyPr wrap="none">
            <a:spAutoFit/>
          </a:bodyPr>
          <a:lstStyle/>
          <a:p>
            <a:r>
              <a:rPr lang="en-US" altLang="zh-CN" i="1" dirty="0" smtClean="0">
                <a:effectLst>
                  <a:outerShdw blurRad="38100" dist="38100" dir="2700000" algn="tl">
                    <a:srgbClr val="000000">
                      <a:alpha val="43137"/>
                    </a:srgbClr>
                  </a:outerShdw>
                </a:effectLst>
              </a:rPr>
              <a:t>Conventional RNN</a:t>
            </a:r>
            <a:endParaRPr lang="zh-CN" altLang="en-US" dirty="0"/>
          </a:p>
        </p:txBody>
      </p:sp>
      <p:sp>
        <p:nvSpPr>
          <p:cNvPr id="15" name="矩形 14"/>
          <p:cNvSpPr/>
          <p:nvPr/>
        </p:nvSpPr>
        <p:spPr>
          <a:xfrm>
            <a:off x="6290593" y="1678186"/>
            <a:ext cx="694421" cy="369332"/>
          </a:xfrm>
          <a:prstGeom prst="rect">
            <a:avLst/>
          </a:prstGeom>
        </p:spPr>
        <p:txBody>
          <a:bodyPr wrap="none">
            <a:spAutoFit/>
          </a:bodyPr>
          <a:lstStyle/>
          <a:p>
            <a:r>
              <a:rPr lang="en-US" altLang="zh-CN" i="1" dirty="0" smtClean="0">
                <a:effectLst>
                  <a:outerShdw blurRad="38100" dist="38100" dir="2700000" algn="tl">
                    <a:srgbClr val="000000">
                      <a:alpha val="43137"/>
                    </a:srgbClr>
                  </a:outerShdw>
                </a:effectLst>
              </a:rPr>
              <a:t>LSTM</a:t>
            </a:r>
            <a:endParaRPr lang="zh-CN" altLang="en-US" dirty="0"/>
          </a:p>
        </p:txBody>
      </p:sp>
      <p:sp>
        <p:nvSpPr>
          <p:cNvPr id="16" name="矩形 15"/>
          <p:cNvSpPr/>
          <p:nvPr/>
        </p:nvSpPr>
        <p:spPr>
          <a:xfrm>
            <a:off x="6237589" y="4264821"/>
            <a:ext cx="2481128" cy="369332"/>
          </a:xfrm>
          <a:prstGeom prst="rect">
            <a:avLst/>
          </a:prstGeom>
        </p:spPr>
        <p:txBody>
          <a:bodyPr wrap="none">
            <a:spAutoFit/>
          </a:bodyPr>
          <a:lstStyle/>
          <a:p>
            <a:r>
              <a:rPr lang="en-US" altLang="zh-CN" i="1" dirty="0">
                <a:solidFill>
                  <a:srgbClr val="FF0000"/>
                </a:solidFill>
                <a:effectLst>
                  <a:outerShdw blurRad="38100" dist="38100" dir="2700000" algn="tl">
                    <a:srgbClr val="000000">
                      <a:alpha val="43137"/>
                    </a:srgbClr>
                  </a:outerShdw>
                </a:effectLst>
              </a:rPr>
              <a:t>Elementwise </a:t>
            </a:r>
            <a:r>
              <a:rPr lang="en-US" altLang="zh-CN" i="1" dirty="0" smtClean="0">
                <a:solidFill>
                  <a:srgbClr val="FF0000"/>
                </a:solidFill>
                <a:effectLst>
                  <a:outerShdw blurRad="38100" dist="38100" dir="2700000" algn="tl">
                    <a:srgbClr val="000000">
                      <a:alpha val="43137"/>
                    </a:srgbClr>
                  </a:outerShdw>
                </a:effectLst>
              </a:rPr>
              <a:t>Multiplying</a:t>
            </a:r>
          </a:p>
        </p:txBody>
      </p:sp>
      <p:sp>
        <p:nvSpPr>
          <p:cNvPr id="2" name="矩形 1"/>
          <p:cNvSpPr/>
          <p:nvPr/>
        </p:nvSpPr>
        <p:spPr>
          <a:xfrm>
            <a:off x="572422" y="1280015"/>
            <a:ext cx="8582297" cy="369332"/>
          </a:xfrm>
          <a:prstGeom prst="rect">
            <a:avLst/>
          </a:prstGeom>
        </p:spPr>
        <p:txBody>
          <a:bodyPr wrap="square">
            <a:spAutoFit/>
          </a:bodyPr>
          <a:lstStyle/>
          <a:p>
            <a:pPr marL="285750" indent="-285750">
              <a:buFont typeface="Arial" panose="020B0604020202020204" pitchFamily="34" charset="0"/>
              <a:buChar char="•"/>
            </a:pPr>
            <a:r>
              <a:rPr lang="en-US" altLang="zh-CN" i="1" dirty="0"/>
              <a:t>LSTMs were designed to combat vanishing gradients </a:t>
            </a:r>
            <a:r>
              <a:rPr lang="en-US" altLang="zh-CN" i="1" dirty="0" smtClean="0"/>
              <a:t>through a</a:t>
            </a:r>
            <a:r>
              <a:rPr lang="en-US" altLang="zh-CN" i="1" dirty="0"/>
              <a:t> gating </a:t>
            </a:r>
            <a:r>
              <a:rPr lang="en-US" altLang="zh-CN" i="1" dirty="0" smtClean="0"/>
              <a:t>mechanism</a:t>
            </a:r>
            <a:r>
              <a:rPr lang="en-US" altLang="zh-CN" i="1" dirty="0"/>
              <a:t>.</a:t>
            </a:r>
            <a:endParaRPr lang="zh-CN" altLang="en-US" i="1" dirty="0"/>
          </a:p>
        </p:txBody>
      </p:sp>
    </p:spTree>
    <p:extLst>
      <p:ext uri="{BB962C8B-B14F-4D97-AF65-F5344CB8AC3E}">
        <p14:creationId xmlns:p14="http://schemas.microsoft.com/office/powerpoint/2010/main" val="34852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2884" y="1888101"/>
            <a:ext cx="6037896" cy="1864936"/>
          </a:xfrm>
          <a:prstGeom prst="rect">
            <a:avLst/>
          </a:prstGeom>
        </p:spPr>
      </p:pic>
      <p:sp>
        <p:nvSpPr>
          <p:cNvPr id="4"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Forward of LSTM</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sp>
        <p:nvSpPr>
          <p:cNvPr id="2" name="矩形 1"/>
          <p:cNvSpPr/>
          <p:nvPr/>
        </p:nvSpPr>
        <p:spPr>
          <a:xfrm>
            <a:off x="628650" y="1317366"/>
            <a:ext cx="7965358" cy="369332"/>
          </a:xfrm>
          <a:prstGeom prst="rect">
            <a:avLst/>
          </a:prstGeom>
        </p:spPr>
        <p:txBody>
          <a:bodyPr wrap="square">
            <a:spAutoFit/>
          </a:bodyPr>
          <a:lstStyle/>
          <a:p>
            <a:r>
              <a:rPr lang="en-US" altLang="zh-CN" i="1" dirty="0">
                <a:effectLst>
                  <a:outerShdw blurRad="38100" dist="38100" dir="2700000" algn="tl">
                    <a:srgbClr val="000000">
                      <a:alpha val="43137"/>
                    </a:srgbClr>
                  </a:outerShdw>
                </a:effectLst>
              </a:rPr>
              <a:t>Step1</a:t>
            </a:r>
            <a:r>
              <a:rPr lang="zh-CN" altLang="en-US" i="1" dirty="0">
                <a:effectLst>
                  <a:outerShdw blurRad="38100" dist="38100" dir="2700000" algn="tl">
                    <a:srgbClr val="000000">
                      <a:alpha val="43137"/>
                    </a:srgbClr>
                  </a:outerShdw>
                </a:effectLst>
              </a:rPr>
              <a:t>：</a:t>
            </a:r>
            <a:r>
              <a:rPr lang="en-US" altLang="zh-CN" sz="1600" i="1" dirty="0">
                <a:effectLst>
                  <a:outerShdw blurRad="38100" dist="38100" dir="2700000" algn="tl">
                    <a:srgbClr val="000000">
                      <a:alpha val="43137"/>
                    </a:srgbClr>
                  </a:outerShdw>
                </a:effectLst>
              </a:rPr>
              <a:t> </a:t>
            </a:r>
            <a:r>
              <a:rPr lang="en-US" altLang="zh-CN" sz="1600" i="1" dirty="0" smtClean="0"/>
              <a:t>Decide </a:t>
            </a:r>
            <a:r>
              <a:rPr lang="en-US" altLang="zh-CN" sz="1600" i="1" dirty="0"/>
              <a:t>what information we’re going to throw away from the cell state.</a:t>
            </a:r>
            <a:endParaRPr lang="zh-CN" altLang="en-US" sz="1600" i="1" dirty="0"/>
          </a:p>
        </p:txBody>
      </p:sp>
      <p:sp>
        <p:nvSpPr>
          <p:cNvPr id="8" name="矩形 7"/>
          <p:cNvSpPr/>
          <p:nvPr/>
        </p:nvSpPr>
        <p:spPr>
          <a:xfrm>
            <a:off x="628650" y="4031399"/>
            <a:ext cx="7965358" cy="369332"/>
          </a:xfrm>
          <a:prstGeom prst="rect">
            <a:avLst/>
          </a:prstGeom>
        </p:spPr>
        <p:txBody>
          <a:bodyPr wrap="square">
            <a:spAutoFit/>
          </a:bodyPr>
          <a:lstStyle/>
          <a:p>
            <a:r>
              <a:rPr lang="en-US" altLang="zh-CN" i="1" dirty="0" smtClean="0">
                <a:effectLst>
                  <a:outerShdw blurRad="38100" dist="38100" dir="2700000" algn="tl">
                    <a:srgbClr val="000000">
                      <a:alpha val="43137"/>
                    </a:srgbClr>
                  </a:outerShdw>
                </a:effectLst>
              </a:rPr>
              <a:t>Step2</a:t>
            </a:r>
            <a:r>
              <a:rPr lang="zh-CN" altLang="en-US" i="1" dirty="0" smtClean="0">
                <a:effectLst>
                  <a:outerShdw blurRad="38100" dist="38100" dir="2700000" algn="tl">
                    <a:srgbClr val="000000">
                      <a:alpha val="43137"/>
                    </a:srgbClr>
                  </a:outerShdw>
                </a:effectLst>
              </a:rPr>
              <a:t>：</a:t>
            </a:r>
            <a:r>
              <a:rPr lang="en-US" altLang="zh-CN" i="1" dirty="0" smtClean="0">
                <a:effectLst>
                  <a:outerShdw blurRad="38100" dist="38100" dir="2700000" algn="tl">
                    <a:srgbClr val="000000">
                      <a:alpha val="43137"/>
                    </a:srgbClr>
                  </a:outerShdw>
                </a:effectLst>
              </a:rPr>
              <a:t> </a:t>
            </a:r>
            <a:r>
              <a:rPr lang="en-US" altLang="zh-CN" sz="1600" i="1" dirty="0"/>
              <a:t>Decide what new information we’re going to store in the cell </a:t>
            </a:r>
            <a:r>
              <a:rPr lang="en-US" altLang="zh-CN" sz="1600" i="1" dirty="0" smtClean="0"/>
              <a:t>state.</a:t>
            </a:r>
            <a:endParaRPr lang="zh-CN" altLang="en-US" sz="1600" i="1"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4895" y="4586559"/>
            <a:ext cx="6001087" cy="1853567"/>
          </a:xfrm>
          <a:prstGeom prst="rect">
            <a:avLst/>
          </a:prstGeom>
        </p:spPr>
      </p:pic>
    </p:spTree>
    <p:extLst>
      <p:ext uri="{BB962C8B-B14F-4D97-AF65-F5344CB8AC3E}">
        <p14:creationId xmlns:p14="http://schemas.microsoft.com/office/powerpoint/2010/main" val="19213793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Forward of LSTM</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sp>
        <p:nvSpPr>
          <p:cNvPr id="2" name="矩形 1"/>
          <p:cNvSpPr/>
          <p:nvPr/>
        </p:nvSpPr>
        <p:spPr>
          <a:xfrm>
            <a:off x="628650" y="1317366"/>
            <a:ext cx="7965358" cy="369332"/>
          </a:xfrm>
          <a:prstGeom prst="rect">
            <a:avLst/>
          </a:prstGeom>
        </p:spPr>
        <p:txBody>
          <a:bodyPr wrap="square">
            <a:spAutoFit/>
          </a:bodyPr>
          <a:lstStyle/>
          <a:p>
            <a:r>
              <a:rPr lang="en-US" altLang="zh-CN" i="1" dirty="0" smtClean="0">
                <a:effectLst>
                  <a:outerShdw blurRad="38100" dist="38100" dir="2700000" algn="tl">
                    <a:srgbClr val="000000">
                      <a:alpha val="43137"/>
                    </a:srgbClr>
                  </a:outerShdw>
                </a:effectLst>
              </a:rPr>
              <a:t>Step3</a:t>
            </a:r>
            <a:r>
              <a:rPr lang="zh-CN" altLang="en-US" i="1" dirty="0" smtClean="0">
                <a:effectLst>
                  <a:outerShdw blurRad="38100" dist="38100" dir="2700000" algn="tl">
                    <a:srgbClr val="000000">
                      <a:alpha val="43137"/>
                    </a:srgbClr>
                  </a:outerShdw>
                </a:effectLst>
              </a:rPr>
              <a:t>：</a:t>
            </a:r>
            <a:r>
              <a:rPr lang="en-US" altLang="zh-CN" sz="1600" i="1" dirty="0" smtClean="0">
                <a:effectLst>
                  <a:outerShdw blurRad="38100" dist="38100" dir="2700000" algn="tl">
                    <a:srgbClr val="000000">
                      <a:alpha val="43137"/>
                    </a:srgbClr>
                  </a:outerShdw>
                </a:effectLst>
              </a:rPr>
              <a:t> </a:t>
            </a:r>
            <a:r>
              <a:rPr lang="en-US" altLang="zh-CN" sz="1600" i="1" dirty="0"/>
              <a:t>Update the old cell state.</a:t>
            </a:r>
            <a:endParaRPr lang="zh-CN" altLang="en-US" sz="1600" i="1" dirty="0"/>
          </a:p>
        </p:txBody>
      </p:sp>
      <p:sp>
        <p:nvSpPr>
          <p:cNvPr id="8" name="矩形 7"/>
          <p:cNvSpPr/>
          <p:nvPr/>
        </p:nvSpPr>
        <p:spPr>
          <a:xfrm>
            <a:off x="628650" y="4031399"/>
            <a:ext cx="7965358" cy="369332"/>
          </a:xfrm>
          <a:prstGeom prst="rect">
            <a:avLst/>
          </a:prstGeom>
        </p:spPr>
        <p:txBody>
          <a:bodyPr wrap="square">
            <a:spAutoFit/>
          </a:bodyPr>
          <a:lstStyle/>
          <a:p>
            <a:r>
              <a:rPr lang="en-US" altLang="zh-CN" i="1" dirty="0" smtClean="0">
                <a:effectLst>
                  <a:outerShdw blurRad="38100" dist="38100" dir="2700000" algn="tl">
                    <a:srgbClr val="000000">
                      <a:alpha val="43137"/>
                    </a:srgbClr>
                  </a:outerShdw>
                </a:effectLst>
              </a:rPr>
              <a:t>Step4</a:t>
            </a:r>
            <a:r>
              <a:rPr lang="zh-CN" altLang="en-US" i="1" dirty="0" smtClean="0">
                <a:effectLst>
                  <a:outerShdw blurRad="38100" dist="38100" dir="2700000" algn="tl">
                    <a:srgbClr val="000000">
                      <a:alpha val="43137"/>
                    </a:srgbClr>
                  </a:outerShdw>
                </a:effectLst>
              </a:rPr>
              <a:t>：</a:t>
            </a:r>
            <a:r>
              <a:rPr lang="en-US" altLang="zh-CN" i="1" dirty="0" smtClean="0">
                <a:effectLst>
                  <a:outerShdw blurRad="38100" dist="38100" dir="2700000" algn="tl">
                    <a:srgbClr val="000000">
                      <a:alpha val="43137"/>
                    </a:srgbClr>
                  </a:outerShdw>
                </a:effectLst>
              </a:rPr>
              <a:t> </a:t>
            </a:r>
            <a:r>
              <a:rPr lang="en-US" altLang="zh-CN" sz="1600" i="1" dirty="0" smtClean="0"/>
              <a:t>Decide what </a:t>
            </a:r>
            <a:r>
              <a:rPr lang="en-US" altLang="zh-CN" sz="1600" i="1" dirty="0"/>
              <a:t>we’re going to output</a:t>
            </a:r>
            <a:endParaRPr lang="zh-CN" altLang="en-US" sz="1600" i="1"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7626" y="1912191"/>
            <a:ext cx="6067405" cy="1874050"/>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5778" y="4710130"/>
            <a:ext cx="5300489" cy="1637172"/>
          </a:xfrm>
          <a:prstGeom prst="rect">
            <a:avLst/>
          </a:prstGeom>
        </p:spPr>
      </p:pic>
    </p:spTree>
    <p:extLst>
      <p:ext uri="{BB962C8B-B14F-4D97-AF65-F5344CB8AC3E}">
        <p14:creationId xmlns:p14="http://schemas.microsoft.com/office/powerpoint/2010/main" val="40883207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a:effectLst>
                  <a:outerShdw blurRad="38100" dist="38100" dir="2700000" algn="tl">
                    <a:srgbClr val="000000">
                      <a:alpha val="43137"/>
                    </a:srgbClr>
                  </a:outerShdw>
                </a:effectLst>
              </a:rPr>
              <a:t>backward of LSTM </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r>
              <a:rPr lang="en-US" altLang="zh-CN" sz="1800" i="1" dirty="0">
                <a:effectLst>
                  <a:outerShdw blurRad="38100" dist="38100" dir="2700000" algn="tl">
                    <a:srgbClr val="000000">
                      <a:alpha val="43137"/>
                    </a:srgbClr>
                  </a:outerShdw>
                </a:effectLst>
              </a:rPr>
              <a:t>reverse the arrow</a:t>
            </a:r>
            <a:endParaRPr lang="zh-CN" altLang="en-US" sz="1800" i="1" dirty="0">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3"/>
          <a:stretch>
            <a:fillRect/>
          </a:stretch>
        </p:blipFill>
        <p:spPr>
          <a:xfrm>
            <a:off x="454870" y="1519320"/>
            <a:ext cx="4877854" cy="4419600"/>
          </a:xfrm>
          <a:prstGeom prst="rect">
            <a:avLst/>
          </a:prstGeom>
        </p:spPr>
      </p:pic>
      <p:grpSp>
        <p:nvGrpSpPr>
          <p:cNvPr id="11" name="组合 10"/>
          <p:cNvGrpSpPr/>
          <p:nvPr/>
        </p:nvGrpSpPr>
        <p:grpSpPr>
          <a:xfrm>
            <a:off x="5885996" y="2382188"/>
            <a:ext cx="2842532" cy="2693864"/>
            <a:chOff x="5885996" y="2382188"/>
            <a:chExt cx="2842532" cy="2693864"/>
          </a:xfrm>
        </p:grpSpPr>
        <p:pic>
          <p:nvPicPr>
            <p:cNvPr id="2" name="图片 1"/>
            <p:cNvPicPr>
              <a:picLocks noChangeAspect="1"/>
            </p:cNvPicPr>
            <p:nvPr/>
          </p:nvPicPr>
          <p:blipFill>
            <a:blip r:embed="rId4"/>
            <a:stretch>
              <a:fillRect/>
            </a:stretch>
          </p:blipFill>
          <p:spPr>
            <a:xfrm>
              <a:off x="5885996" y="2382188"/>
              <a:ext cx="2842532" cy="2693864"/>
            </a:xfrm>
            <a:prstGeom prst="rect">
              <a:avLst/>
            </a:prstGeom>
          </p:spPr>
        </p:pic>
        <p:sp>
          <p:nvSpPr>
            <p:cNvPr id="6" name="文本框 5"/>
            <p:cNvSpPr txBox="1"/>
            <p:nvPr/>
          </p:nvSpPr>
          <p:spPr>
            <a:xfrm>
              <a:off x="6153150" y="3218372"/>
              <a:ext cx="227948" cy="276999"/>
            </a:xfrm>
            <a:prstGeom prst="rect">
              <a:avLst/>
            </a:prstGeom>
            <a:noFill/>
          </p:spPr>
          <p:txBody>
            <a:bodyPr wrap="none" rtlCol="0">
              <a:spAutoFit/>
            </a:bodyPr>
            <a:lstStyle/>
            <a:p>
              <a:r>
                <a:rPr lang="en-US" altLang="zh-CN" sz="1200" i="1" dirty="0" smtClean="0">
                  <a:solidFill>
                    <a:srgbClr val="FF0000"/>
                  </a:solidFill>
                  <a:latin typeface="Times New Roman" panose="02020603050405020304" pitchFamily="18" charset="0"/>
                  <a:cs typeface="Times New Roman" panose="02020603050405020304" pitchFamily="18" charset="0"/>
                </a:rPr>
                <a:t>f</a:t>
              </a:r>
              <a:endParaRPr lang="zh-CN" altLang="en-US" sz="1200" i="1" dirty="0">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6153150" y="4081556"/>
              <a:ext cx="227948" cy="276999"/>
            </a:xfrm>
            <a:prstGeom prst="rect">
              <a:avLst/>
            </a:prstGeom>
            <a:noFill/>
          </p:spPr>
          <p:txBody>
            <a:bodyPr wrap="none" rtlCol="0">
              <a:spAutoFit/>
            </a:bodyPr>
            <a:lstStyle/>
            <a:p>
              <a:r>
                <a:rPr lang="en-US" altLang="zh-CN" sz="1200" i="1" dirty="0" smtClean="0">
                  <a:solidFill>
                    <a:srgbClr val="FF0000"/>
                  </a:solidFill>
                  <a:latin typeface="Times New Roman" panose="02020603050405020304" pitchFamily="18" charset="0"/>
                  <a:cs typeface="Times New Roman" panose="02020603050405020304" pitchFamily="18" charset="0"/>
                </a:rPr>
                <a:t>f</a:t>
              </a:r>
              <a:endParaRPr lang="zh-CN" altLang="en-US" sz="1200" i="1" dirty="0">
                <a:solidFill>
                  <a:srgbClr val="FF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6897460" y="3394971"/>
              <a:ext cx="227948" cy="276999"/>
            </a:xfrm>
            <a:prstGeom prst="rect">
              <a:avLst/>
            </a:prstGeom>
            <a:noFill/>
          </p:spPr>
          <p:txBody>
            <a:bodyPr wrap="none" rtlCol="0">
              <a:spAutoFit/>
            </a:bodyPr>
            <a:lstStyle/>
            <a:p>
              <a:r>
                <a:rPr lang="en-US" altLang="zh-CN" sz="1200" i="1" dirty="0" smtClean="0">
                  <a:solidFill>
                    <a:srgbClr val="FF0000"/>
                  </a:solidFill>
                  <a:latin typeface="Times New Roman" panose="02020603050405020304" pitchFamily="18" charset="0"/>
                  <a:cs typeface="Times New Roman" panose="02020603050405020304" pitchFamily="18" charset="0"/>
                </a:rPr>
                <a:t>f</a:t>
              </a:r>
              <a:endParaRPr lang="zh-CN" altLang="en-US" sz="1200" i="1" dirty="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6708481" y="4081556"/>
              <a:ext cx="261610" cy="276999"/>
            </a:xfrm>
            <a:prstGeom prst="rect">
              <a:avLst/>
            </a:prstGeom>
            <a:noFill/>
          </p:spPr>
          <p:txBody>
            <a:bodyPr wrap="none" rtlCol="0">
              <a:spAutoFit/>
            </a:bodyPr>
            <a:lstStyle/>
            <a:p>
              <a:r>
                <a:rPr lang="en-US" altLang="zh-CN" sz="1200" i="1" dirty="0" smtClean="0">
                  <a:solidFill>
                    <a:srgbClr val="FF0000"/>
                  </a:solidFill>
                  <a:latin typeface="Times New Roman" panose="02020603050405020304" pitchFamily="18" charset="0"/>
                  <a:cs typeface="Times New Roman" panose="02020603050405020304" pitchFamily="18" charset="0"/>
                </a:rPr>
                <a:t>g</a:t>
              </a:r>
              <a:endParaRPr lang="zh-CN" altLang="en-US" sz="1200" i="1" dirty="0">
                <a:solidFill>
                  <a:srgbClr val="FF0000"/>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6662588" y="3256471"/>
              <a:ext cx="261610" cy="276999"/>
            </a:xfrm>
            <a:prstGeom prst="rect">
              <a:avLst/>
            </a:prstGeom>
            <a:noFill/>
          </p:spPr>
          <p:txBody>
            <a:bodyPr wrap="none" rtlCol="0">
              <a:spAutoFit/>
            </a:bodyPr>
            <a:lstStyle/>
            <a:p>
              <a:r>
                <a:rPr lang="en-US" altLang="zh-CN" sz="1200" i="1" dirty="0">
                  <a:solidFill>
                    <a:srgbClr val="FF0000"/>
                  </a:solidFill>
                  <a:latin typeface="Times New Roman" panose="02020603050405020304" pitchFamily="18" charset="0"/>
                  <a:cs typeface="Times New Roman" panose="02020603050405020304" pitchFamily="18" charset="0"/>
                </a:rPr>
                <a:t>h</a:t>
              </a:r>
              <a:endParaRPr lang="zh-CN" altLang="en-US" sz="1200" i="1" dirty="0">
                <a:solidFill>
                  <a:srgbClr val="FF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64151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Why LSTM</a:t>
            </a:r>
            <a:r>
              <a:rPr lang="en-US" altLang="zh-CN" sz="3200" b="1" i="1" dirty="0">
                <a:effectLst>
                  <a:outerShdw blurRad="38100" dist="38100" dir="2700000" algn="tl">
                    <a:srgbClr val="000000">
                      <a:alpha val="43137"/>
                    </a:srgbClr>
                  </a:outerShdw>
                </a:effectLst>
              </a:rPr>
              <a:t> </a:t>
            </a:r>
            <a:r>
              <a:rPr lang="en-US" altLang="zh-CN" sz="3200" b="1" i="1" dirty="0" smtClean="0">
                <a:effectLst>
                  <a:outerShdw blurRad="38100" dist="38100" dir="2700000" algn="tl">
                    <a:srgbClr val="000000">
                      <a:alpha val="43137"/>
                    </a:srgbClr>
                  </a:outerShdw>
                </a:effectLst>
              </a:rPr>
              <a:t>can handle long term dependence</a:t>
            </a:r>
            <a:br>
              <a:rPr lang="en-US" altLang="zh-CN" sz="3200" b="1" i="1" dirty="0" smtClean="0">
                <a:effectLst>
                  <a:outerShdw blurRad="38100" dist="38100" dir="2700000" algn="tl">
                    <a:srgbClr val="000000">
                      <a:alpha val="43137"/>
                    </a:srgbClr>
                  </a:outerShdw>
                </a:effectLst>
              </a:rPr>
            </a:br>
            <a:r>
              <a:rPr lang="en-US" altLang="zh-CN" sz="1700" i="1" dirty="0" smtClean="0">
                <a:solidFill>
                  <a:srgbClr val="FF0000"/>
                </a:solidFill>
                <a:effectLst>
                  <a:outerShdw blurRad="38100" dist="38100" dir="2700000" algn="tl">
                    <a:srgbClr val="000000">
                      <a:alpha val="43137"/>
                    </a:srgbClr>
                  </a:outerShdw>
                </a:effectLst>
              </a:rPr>
              <a:t>Reason 1: Combat gradient vanishing</a:t>
            </a:r>
            <a:endParaRPr lang="zh-CN" altLang="en-US" sz="1700" i="1" dirty="0">
              <a:solidFill>
                <a:srgbClr val="FF0000"/>
              </a:solidFill>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610" y="1957809"/>
            <a:ext cx="3633589" cy="135976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2090" y="1933142"/>
            <a:ext cx="3580076" cy="1345133"/>
          </a:xfrm>
          <a:prstGeom prst="rect">
            <a:avLst/>
          </a:prstGeom>
        </p:spPr>
      </p:pic>
      <p:sp>
        <p:nvSpPr>
          <p:cNvPr id="7" name="矩形 6"/>
          <p:cNvSpPr/>
          <p:nvPr/>
        </p:nvSpPr>
        <p:spPr>
          <a:xfrm>
            <a:off x="1639695" y="1472077"/>
            <a:ext cx="1882375" cy="369332"/>
          </a:xfrm>
          <a:prstGeom prst="rect">
            <a:avLst/>
          </a:prstGeom>
        </p:spPr>
        <p:txBody>
          <a:bodyPr wrap="none">
            <a:spAutoFit/>
          </a:bodyPr>
          <a:lstStyle/>
          <a:p>
            <a:r>
              <a:rPr lang="en-US" altLang="zh-CN" i="1" dirty="0" smtClean="0">
                <a:effectLst>
                  <a:outerShdw blurRad="38100" dist="38100" dir="2700000" algn="tl">
                    <a:srgbClr val="000000">
                      <a:alpha val="43137"/>
                    </a:srgbClr>
                  </a:outerShdw>
                </a:effectLst>
              </a:rPr>
              <a:t>Conventional RNN</a:t>
            </a:r>
            <a:endParaRPr lang="zh-CN" altLang="en-US" dirty="0"/>
          </a:p>
        </p:txBody>
      </p:sp>
      <p:sp>
        <p:nvSpPr>
          <p:cNvPr id="8" name="矩形 7"/>
          <p:cNvSpPr/>
          <p:nvPr/>
        </p:nvSpPr>
        <p:spPr>
          <a:xfrm>
            <a:off x="6290593" y="1487320"/>
            <a:ext cx="694421" cy="369332"/>
          </a:xfrm>
          <a:prstGeom prst="rect">
            <a:avLst/>
          </a:prstGeom>
        </p:spPr>
        <p:txBody>
          <a:bodyPr wrap="none">
            <a:spAutoFit/>
          </a:bodyPr>
          <a:lstStyle/>
          <a:p>
            <a:r>
              <a:rPr lang="en-US" altLang="zh-CN" i="1" dirty="0" smtClean="0">
                <a:effectLst>
                  <a:outerShdw blurRad="38100" dist="38100" dir="2700000" algn="tl">
                    <a:srgbClr val="000000">
                      <a:alpha val="43137"/>
                    </a:srgbClr>
                  </a:outerShdw>
                </a:effectLst>
              </a:rPr>
              <a:t>LSTM</a:t>
            </a:r>
            <a:endParaRPr lang="zh-CN" altLang="en-US" dirty="0"/>
          </a:p>
        </p:txBody>
      </p:sp>
      <p:pic>
        <p:nvPicPr>
          <p:cNvPr id="9" name="图片 8"/>
          <p:cNvPicPr>
            <a:picLocks noChangeAspect="1"/>
          </p:cNvPicPr>
          <p:nvPr/>
        </p:nvPicPr>
        <p:blipFill>
          <a:blip r:embed="rId4"/>
          <a:stretch>
            <a:fillRect/>
          </a:stretch>
        </p:blipFill>
        <p:spPr>
          <a:xfrm>
            <a:off x="1817095" y="3786135"/>
            <a:ext cx="1704975" cy="371475"/>
          </a:xfrm>
          <a:prstGeom prst="rect">
            <a:avLst/>
          </a:prstGeom>
        </p:spPr>
      </p:pic>
      <p:pic>
        <p:nvPicPr>
          <p:cNvPr id="10" name="图片 9"/>
          <p:cNvPicPr>
            <a:picLocks noChangeAspect="1"/>
          </p:cNvPicPr>
          <p:nvPr/>
        </p:nvPicPr>
        <p:blipFill>
          <a:blip r:embed="rId5"/>
          <a:stretch>
            <a:fillRect/>
          </a:stretch>
        </p:blipFill>
        <p:spPr>
          <a:xfrm>
            <a:off x="5761503" y="3740508"/>
            <a:ext cx="1752600" cy="419100"/>
          </a:xfrm>
          <a:prstGeom prst="rect">
            <a:avLst/>
          </a:prstGeom>
        </p:spPr>
      </p:pic>
      <p:pic>
        <p:nvPicPr>
          <p:cNvPr id="14" name="图片 13"/>
          <p:cNvPicPr>
            <a:picLocks noChangeAspect="1"/>
          </p:cNvPicPr>
          <p:nvPr/>
        </p:nvPicPr>
        <p:blipFill>
          <a:blip r:embed="rId6"/>
          <a:stretch>
            <a:fillRect/>
          </a:stretch>
        </p:blipFill>
        <p:spPr>
          <a:xfrm>
            <a:off x="945406" y="4328480"/>
            <a:ext cx="7026772" cy="897187"/>
          </a:xfrm>
          <a:prstGeom prst="rect">
            <a:avLst/>
          </a:prstGeom>
        </p:spPr>
      </p:pic>
      <p:pic>
        <p:nvPicPr>
          <p:cNvPr id="15" name="图片 14"/>
          <p:cNvPicPr>
            <a:picLocks noChangeAspect="1"/>
          </p:cNvPicPr>
          <p:nvPr/>
        </p:nvPicPr>
        <p:blipFill>
          <a:blip r:embed="rId7"/>
          <a:stretch>
            <a:fillRect/>
          </a:stretch>
        </p:blipFill>
        <p:spPr>
          <a:xfrm>
            <a:off x="943284" y="5427976"/>
            <a:ext cx="7110365" cy="781845"/>
          </a:xfrm>
          <a:prstGeom prst="rect">
            <a:avLst/>
          </a:prstGeom>
        </p:spPr>
      </p:pic>
    </p:spTree>
    <p:extLst>
      <p:ext uri="{BB962C8B-B14F-4D97-AF65-F5344CB8AC3E}">
        <p14:creationId xmlns:p14="http://schemas.microsoft.com/office/powerpoint/2010/main" val="29400087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Why LSTM</a:t>
            </a:r>
            <a:r>
              <a:rPr lang="en-US" altLang="zh-CN" sz="3200" b="1" i="1" dirty="0">
                <a:effectLst>
                  <a:outerShdw blurRad="38100" dist="38100" dir="2700000" algn="tl">
                    <a:srgbClr val="000000">
                      <a:alpha val="43137"/>
                    </a:srgbClr>
                  </a:outerShdw>
                </a:effectLst>
              </a:rPr>
              <a:t> </a:t>
            </a:r>
            <a:r>
              <a:rPr lang="en-US" altLang="zh-CN" sz="3200" b="1" i="1" dirty="0" smtClean="0">
                <a:effectLst>
                  <a:outerShdw blurRad="38100" dist="38100" dir="2700000" algn="tl">
                    <a:srgbClr val="000000">
                      <a:alpha val="43137"/>
                    </a:srgbClr>
                  </a:outerShdw>
                </a:effectLst>
              </a:rPr>
              <a:t>can handle long term dependence</a:t>
            </a:r>
            <a:br>
              <a:rPr lang="en-US" altLang="zh-CN" sz="3200" b="1" i="1" dirty="0" smtClean="0">
                <a:effectLst>
                  <a:outerShdw blurRad="38100" dist="38100" dir="2700000" algn="tl">
                    <a:srgbClr val="000000">
                      <a:alpha val="43137"/>
                    </a:srgbClr>
                  </a:outerShdw>
                </a:effectLst>
              </a:rPr>
            </a:br>
            <a:r>
              <a:rPr lang="en-US" altLang="zh-CN" sz="1800" i="1" dirty="0">
                <a:solidFill>
                  <a:srgbClr val="FF0000"/>
                </a:solidFill>
                <a:effectLst>
                  <a:outerShdw blurRad="38100" dist="38100" dir="2700000" algn="tl">
                    <a:srgbClr val="000000">
                      <a:alpha val="43137"/>
                    </a:srgbClr>
                  </a:outerShdw>
                </a:effectLst>
              </a:rPr>
              <a:t>Reason </a:t>
            </a:r>
            <a:r>
              <a:rPr lang="en-US" altLang="zh-CN" sz="1800" i="1" dirty="0" smtClean="0">
                <a:solidFill>
                  <a:srgbClr val="FF0000"/>
                </a:solidFill>
                <a:effectLst>
                  <a:outerShdw blurRad="38100" dist="38100" dir="2700000" algn="tl">
                    <a:srgbClr val="000000">
                      <a:alpha val="43137"/>
                    </a:srgbClr>
                  </a:outerShdw>
                </a:effectLst>
              </a:rPr>
              <a:t>2: </a:t>
            </a:r>
            <a:r>
              <a:rPr lang="en-US" altLang="zh-CN" sz="1800" i="1" dirty="0">
                <a:solidFill>
                  <a:srgbClr val="FF0000"/>
                </a:solidFill>
                <a:effectLst>
                  <a:outerShdw blurRad="38100" dist="38100" dir="2700000" algn="tl">
                    <a:srgbClr val="000000">
                      <a:alpha val="43137"/>
                    </a:srgbClr>
                  </a:outerShdw>
                </a:effectLst>
              </a:rPr>
              <a:t>Combat </a:t>
            </a:r>
            <a:r>
              <a:rPr lang="en-US" altLang="zh-CN" sz="1800" i="1" dirty="0" smtClean="0">
                <a:solidFill>
                  <a:srgbClr val="FF0000"/>
                </a:solidFill>
                <a:effectLst>
                  <a:outerShdw blurRad="38100" dist="38100" dir="2700000" algn="tl">
                    <a:srgbClr val="000000">
                      <a:alpha val="43137"/>
                    </a:srgbClr>
                  </a:outerShdw>
                </a:effectLst>
              </a:rPr>
              <a:t>activation overwrite</a:t>
            </a:r>
            <a:endParaRPr lang="zh-CN" altLang="en-US" sz="1800" i="1" dirty="0">
              <a:effectLst>
                <a:outerShdw blurRad="38100" dist="38100" dir="2700000" algn="tl">
                  <a:srgbClr val="000000">
                    <a:alpha val="43137"/>
                  </a:srgbClr>
                </a:outerShdw>
              </a:effectLst>
            </a:endParaRPr>
          </a:p>
        </p:txBody>
      </p:sp>
      <p:pic>
        <p:nvPicPr>
          <p:cNvPr id="2" name="图片 1"/>
          <p:cNvPicPr>
            <a:picLocks noChangeAspect="1"/>
          </p:cNvPicPr>
          <p:nvPr/>
        </p:nvPicPr>
        <p:blipFill>
          <a:blip r:embed="rId3"/>
          <a:stretch>
            <a:fillRect/>
          </a:stretch>
        </p:blipFill>
        <p:spPr>
          <a:xfrm>
            <a:off x="1727200" y="1633226"/>
            <a:ext cx="5638800" cy="3105150"/>
          </a:xfrm>
          <a:prstGeom prst="rect">
            <a:avLst/>
          </a:prstGeom>
        </p:spPr>
      </p:pic>
      <p:sp>
        <p:nvSpPr>
          <p:cNvPr id="3" name="矩形 2"/>
          <p:cNvSpPr/>
          <p:nvPr/>
        </p:nvSpPr>
        <p:spPr>
          <a:xfrm>
            <a:off x="628650" y="5144776"/>
            <a:ext cx="8521700" cy="1200329"/>
          </a:xfrm>
          <a:prstGeom prst="rect">
            <a:avLst/>
          </a:prstGeom>
        </p:spPr>
        <p:txBody>
          <a:bodyPr wrap="square">
            <a:spAutoFit/>
          </a:bodyPr>
          <a:lstStyle/>
          <a:p>
            <a:r>
              <a:rPr lang="en-US" altLang="zh-CN" dirty="0"/>
              <a:t>The memory </a:t>
            </a:r>
            <a:r>
              <a:rPr lang="en-US" altLang="zh-CN" dirty="0" smtClean="0"/>
              <a:t>cell ‘</a:t>
            </a:r>
            <a:r>
              <a:rPr lang="en-US" altLang="zh-CN" dirty="0"/>
              <a:t>remembers’ the first input as long as the forget gate is open and the input </a:t>
            </a:r>
            <a:r>
              <a:rPr lang="en-US" altLang="zh-CN" dirty="0" smtClean="0"/>
              <a:t>gate is </a:t>
            </a:r>
            <a:r>
              <a:rPr lang="en-US" altLang="zh-CN" dirty="0"/>
              <a:t>closed. The sensitivity of the output layer can be switched on and off by </a:t>
            </a:r>
            <a:r>
              <a:rPr lang="en-US" altLang="zh-CN" dirty="0" smtClean="0"/>
              <a:t>the output </a:t>
            </a:r>
            <a:r>
              <a:rPr lang="en-US" altLang="zh-CN" dirty="0"/>
              <a:t>gate without affecting the cell. </a:t>
            </a:r>
            <a:br>
              <a:rPr lang="en-US" altLang="zh-CN" dirty="0"/>
            </a:br>
            <a:endParaRPr lang="zh-CN" altLang="en-US" dirty="0"/>
          </a:p>
        </p:txBody>
      </p:sp>
    </p:spTree>
    <p:extLst>
      <p:ext uri="{BB962C8B-B14F-4D97-AF65-F5344CB8AC3E}">
        <p14:creationId xmlns:p14="http://schemas.microsoft.com/office/powerpoint/2010/main" val="29333896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1482" y="2888105"/>
            <a:ext cx="5997408" cy="1852431"/>
          </a:xfrm>
          <a:prstGeom prst="rect">
            <a:avLst/>
          </a:prstGeom>
        </p:spPr>
      </p:pic>
      <p:sp>
        <p:nvSpPr>
          <p:cNvPr id="6"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Variation </a:t>
            </a:r>
            <a:r>
              <a:rPr lang="en-US" altLang="zh-CN" sz="3200" b="1" i="1" dirty="0">
                <a:effectLst>
                  <a:outerShdw blurRad="38100" dist="38100" dir="2700000" algn="tl">
                    <a:srgbClr val="000000">
                      <a:alpha val="43137"/>
                    </a:srgbClr>
                  </a:outerShdw>
                </a:effectLst>
              </a:rPr>
              <a:t>of </a:t>
            </a:r>
            <a:r>
              <a:rPr lang="en-US" altLang="zh-CN" sz="3200" b="1" i="1" dirty="0" smtClean="0">
                <a:effectLst>
                  <a:outerShdw blurRad="38100" dist="38100" dir="2700000" algn="tl">
                    <a:srgbClr val="000000">
                      <a:alpha val="43137"/>
                    </a:srgbClr>
                  </a:outerShdw>
                </a:effectLst>
              </a:rPr>
              <a:t>LSTM</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470" y="4698116"/>
            <a:ext cx="6594909" cy="2036981"/>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818" y="1059074"/>
            <a:ext cx="6007240" cy="1855468"/>
          </a:xfrm>
          <a:prstGeom prst="rect">
            <a:avLst/>
          </a:prstGeom>
        </p:spPr>
      </p:pic>
      <p:sp>
        <p:nvSpPr>
          <p:cNvPr id="2" name="矩形 1"/>
          <p:cNvSpPr/>
          <p:nvPr/>
        </p:nvSpPr>
        <p:spPr>
          <a:xfrm>
            <a:off x="174578" y="1821580"/>
            <a:ext cx="2231893" cy="464871"/>
          </a:xfrm>
          <a:prstGeom prst="rect">
            <a:avLst/>
          </a:prstGeom>
        </p:spPr>
        <p:txBody>
          <a:bodyPr wrap="none">
            <a:spAutoFit/>
          </a:bodyPr>
          <a:lstStyle/>
          <a:p>
            <a:pPr>
              <a:lnSpc>
                <a:spcPct val="150000"/>
              </a:lnSpc>
            </a:pPr>
            <a:r>
              <a:rPr lang="en-US" altLang="zh-CN" i="1" dirty="0">
                <a:effectLst>
                  <a:outerShdw blurRad="38100" dist="38100" dir="2700000" algn="tl">
                    <a:srgbClr val="000000">
                      <a:alpha val="43137"/>
                    </a:srgbClr>
                  </a:outerShdw>
                </a:effectLst>
              </a:rPr>
              <a:t>P</a:t>
            </a:r>
            <a:r>
              <a:rPr lang="en-US" altLang="zh-CN" i="1" dirty="0" smtClean="0">
                <a:effectLst>
                  <a:outerShdw blurRad="38100" dist="38100" dir="2700000" algn="tl">
                    <a:srgbClr val="000000">
                      <a:alpha val="43137"/>
                    </a:srgbClr>
                  </a:outerShdw>
                </a:effectLst>
              </a:rPr>
              <a:t>eephole Connections</a:t>
            </a:r>
            <a:endParaRPr lang="zh-CN" altLang="en-US" i="1" dirty="0">
              <a:effectLst>
                <a:outerShdw blurRad="38100" dist="38100" dir="2700000" algn="tl">
                  <a:srgbClr val="000000">
                    <a:alpha val="43137"/>
                  </a:srgbClr>
                </a:outerShdw>
              </a:effectLst>
            </a:endParaRPr>
          </a:p>
        </p:txBody>
      </p:sp>
      <p:sp>
        <p:nvSpPr>
          <p:cNvPr id="3" name="矩形 2"/>
          <p:cNvSpPr/>
          <p:nvPr/>
        </p:nvSpPr>
        <p:spPr>
          <a:xfrm>
            <a:off x="503310" y="3589562"/>
            <a:ext cx="1535100" cy="464871"/>
          </a:xfrm>
          <a:prstGeom prst="rect">
            <a:avLst/>
          </a:prstGeom>
        </p:spPr>
        <p:txBody>
          <a:bodyPr wrap="none">
            <a:spAutoFit/>
          </a:bodyPr>
          <a:lstStyle/>
          <a:p>
            <a:pPr>
              <a:lnSpc>
                <a:spcPct val="150000"/>
              </a:lnSpc>
            </a:pPr>
            <a:r>
              <a:rPr lang="en-US" altLang="zh-CN" i="1" dirty="0" smtClean="0">
                <a:effectLst>
                  <a:outerShdw blurRad="38100" dist="38100" dir="2700000" algn="tl">
                    <a:srgbClr val="000000">
                      <a:alpha val="43137"/>
                    </a:srgbClr>
                  </a:outerShdw>
                </a:effectLst>
              </a:rPr>
              <a:t>Coupled Gates</a:t>
            </a:r>
            <a:endParaRPr lang="zh-CN" altLang="en-US" i="1" dirty="0">
              <a:effectLst>
                <a:outerShdw blurRad="38100" dist="38100" dir="2700000" algn="tl">
                  <a:srgbClr val="000000">
                    <a:alpha val="43137"/>
                  </a:srgbClr>
                </a:outerShdw>
              </a:effectLst>
            </a:endParaRPr>
          </a:p>
        </p:txBody>
      </p:sp>
      <p:sp>
        <p:nvSpPr>
          <p:cNvPr id="10" name="矩形 9"/>
          <p:cNvSpPr/>
          <p:nvPr/>
        </p:nvSpPr>
        <p:spPr>
          <a:xfrm>
            <a:off x="917674" y="5553443"/>
            <a:ext cx="603050" cy="464871"/>
          </a:xfrm>
          <a:prstGeom prst="rect">
            <a:avLst/>
          </a:prstGeom>
        </p:spPr>
        <p:txBody>
          <a:bodyPr wrap="none">
            <a:spAutoFit/>
          </a:bodyPr>
          <a:lstStyle/>
          <a:p>
            <a:pPr>
              <a:lnSpc>
                <a:spcPct val="150000"/>
              </a:lnSpc>
            </a:pPr>
            <a:r>
              <a:rPr lang="en-US" altLang="zh-CN" i="1" dirty="0">
                <a:effectLst>
                  <a:outerShdw blurRad="38100" dist="38100" dir="2700000" algn="tl">
                    <a:srgbClr val="000000">
                      <a:alpha val="43137"/>
                    </a:srgbClr>
                  </a:outerShdw>
                </a:effectLst>
              </a:rPr>
              <a:t>GRU</a:t>
            </a:r>
            <a:endParaRPr lang="zh-CN" altLang="en-US"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94473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Extensions </a:t>
            </a:r>
            <a:r>
              <a:rPr lang="en-US" altLang="zh-CN" sz="3200" b="1" i="1" dirty="0">
                <a:effectLst>
                  <a:outerShdw blurRad="38100" dist="38100" dir="2700000" algn="tl">
                    <a:srgbClr val="000000">
                      <a:alpha val="43137"/>
                    </a:srgbClr>
                  </a:outerShdw>
                </a:effectLst>
              </a:rPr>
              <a:t>of </a:t>
            </a:r>
            <a:r>
              <a:rPr lang="en-US" altLang="zh-CN" sz="3200" b="1" i="1" dirty="0" smtClean="0">
                <a:effectLst>
                  <a:outerShdw blurRad="38100" dist="38100" dir="2700000" algn="tl">
                    <a:srgbClr val="000000">
                      <a:alpha val="43137"/>
                    </a:srgbClr>
                  </a:outerShdw>
                </a:effectLst>
              </a:rPr>
              <a:t>RNN – Attention</a:t>
            </a:r>
            <a:br>
              <a:rPr lang="en-US" altLang="zh-CN" sz="3200" b="1" i="1" dirty="0" smtClean="0">
                <a:effectLst>
                  <a:outerShdw blurRad="38100" dist="38100" dir="2700000" algn="tl">
                    <a:srgbClr val="000000">
                      <a:alpha val="43137"/>
                    </a:srgbClr>
                  </a:outerShdw>
                </a:effectLst>
              </a:rPr>
            </a:br>
            <a:r>
              <a:rPr lang="en-US" altLang="zh-CN" sz="1800" i="1" dirty="0">
                <a:effectLst>
                  <a:outerShdw blurRad="38100" dist="38100" dir="2700000" algn="tl">
                    <a:srgbClr val="000000">
                      <a:alpha val="43137"/>
                    </a:srgbClr>
                  </a:outerShdw>
                </a:effectLst>
              </a:rPr>
              <a:t>focusing on part of a subset of the information they’re given at </a:t>
            </a:r>
            <a:r>
              <a:rPr lang="en-US" altLang="zh-CN" sz="1800" i="1" dirty="0" smtClean="0">
                <a:effectLst>
                  <a:outerShdw blurRad="38100" dist="38100" dir="2700000" algn="tl">
                    <a:srgbClr val="000000">
                      <a:alpha val="43137"/>
                    </a:srgbClr>
                  </a:outerShdw>
                </a:effectLst>
              </a:rPr>
              <a:t>different </a:t>
            </a:r>
            <a:r>
              <a:rPr lang="en-US" altLang="zh-CN" sz="1800" i="1" dirty="0">
                <a:effectLst>
                  <a:outerShdw blurRad="38100" dist="38100" dir="2700000" algn="tl">
                    <a:srgbClr val="000000">
                      <a:alpha val="43137"/>
                    </a:srgbClr>
                  </a:outerShdw>
                </a:effectLst>
              </a:rPr>
              <a:t>step</a:t>
            </a:r>
            <a:endParaRPr lang="zh-CN" altLang="en-US" sz="1600" i="1" dirty="0"/>
          </a:p>
        </p:txBody>
      </p:sp>
      <p:pic>
        <p:nvPicPr>
          <p:cNvPr id="4" name="图片 3"/>
          <p:cNvPicPr>
            <a:picLocks noChangeAspect="1"/>
          </p:cNvPicPr>
          <p:nvPr/>
        </p:nvPicPr>
        <p:blipFill>
          <a:blip r:embed="rId3"/>
          <a:stretch>
            <a:fillRect/>
          </a:stretch>
        </p:blipFill>
        <p:spPr>
          <a:xfrm>
            <a:off x="3830932" y="1604222"/>
            <a:ext cx="4902825" cy="2015218"/>
          </a:xfrm>
          <a:prstGeom prst="rect">
            <a:avLst/>
          </a:prstGeom>
        </p:spPr>
      </p:pic>
      <p:pic>
        <p:nvPicPr>
          <p:cNvPr id="5" name="图片 4"/>
          <p:cNvPicPr>
            <a:picLocks noChangeAspect="1"/>
          </p:cNvPicPr>
          <p:nvPr/>
        </p:nvPicPr>
        <p:blipFill rotWithShape="1">
          <a:blip r:embed="rId4"/>
          <a:srcRect l="5144" r="56938"/>
          <a:stretch/>
        </p:blipFill>
        <p:spPr>
          <a:xfrm>
            <a:off x="202319" y="4556622"/>
            <a:ext cx="1167567" cy="1057931"/>
          </a:xfrm>
          <a:prstGeom prst="rect">
            <a:avLst/>
          </a:prstGeom>
        </p:spPr>
      </p:pic>
      <p:pic>
        <p:nvPicPr>
          <p:cNvPr id="7" name="图片 6"/>
          <p:cNvPicPr>
            <a:picLocks noChangeAspect="1"/>
          </p:cNvPicPr>
          <p:nvPr/>
        </p:nvPicPr>
        <p:blipFill rotWithShape="1">
          <a:blip r:embed="rId5"/>
          <a:srcRect l="4938" r="57682"/>
          <a:stretch/>
        </p:blipFill>
        <p:spPr>
          <a:xfrm>
            <a:off x="1388920" y="4539741"/>
            <a:ext cx="1177081" cy="1080029"/>
          </a:xfrm>
          <a:prstGeom prst="rect">
            <a:avLst/>
          </a:prstGeom>
        </p:spPr>
      </p:pic>
      <p:pic>
        <p:nvPicPr>
          <p:cNvPr id="6" name="图片 5"/>
          <p:cNvPicPr>
            <a:picLocks noChangeAspect="1"/>
          </p:cNvPicPr>
          <p:nvPr/>
        </p:nvPicPr>
        <p:blipFill rotWithShape="1">
          <a:blip r:embed="rId6"/>
          <a:srcRect l="4896" r="44428"/>
          <a:stretch/>
        </p:blipFill>
        <p:spPr>
          <a:xfrm>
            <a:off x="2592752" y="4572000"/>
            <a:ext cx="1561747" cy="1050922"/>
          </a:xfrm>
          <a:prstGeom prst="rect">
            <a:avLst/>
          </a:prstGeom>
        </p:spPr>
      </p:pic>
      <p:pic>
        <p:nvPicPr>
          <p:cNvPr id="10" name="图片 9"/>
          <p:cNvPicPr>
            <a:picLocks noChangeAspect="1"/>
          </p:cNvPicPr>
          <p:nvPr/>
        </p:nvPicPr>
        <p:blipFill rotWithShape="1">
          <a:blip r:embed="rId7"/>
          <a:srcRect l="8084" r="22455"/>
          <a:stretch/>
        </p:blipFill>
        <p:spPr>
          <a:xfrm>
            <a:off x="5057602" y="4484520"/>
            <a:ext cx="1061187" cy="1173370"/>
          </a:xfrm>
          <a:prstGeom prst="rect">
            <a:avLst/>
          </a:prstGeom>
        </p:spPr>
      </p:pic>
      <p:pic>
        <p:nvPicPr>
          <p:cNvPr id="11" name="图片 10"/>
          <p:cNvPicPr>
            <a:picLocks noChangeAspect="1"/>
          </p:cNvPicPr>
          <p:nvPr/>
        </p:nvPicPr>
        <p:blipFill rotWithShape="1">
          <a:blip r:embed="rId8"/>
          <a:srcRect l="9004" r="21592"/>
          <a:stretch/>
        </p:blipFill>
        <p:spPr>
          <a:xfrm>
            <a:off x="6260001" y="4495227"/>
            <a:ext cx="1085305" cy="1184423"/>
          </a:xfrm>
          <a:prstGeom prst="rect">
            <a:avLst/>
          </a:prstGeom>
        </p:spPr>
      </p:pic>
      <p:pic>
        <p:nvPicPr>
          <p:cNvPr id="12" name="图片 11"/>
          <p:cNvPicPr>
            <a:picLocks noChangeAspect="1"/>
          </p:cNvPicPr>
          <p:nvPr/>
        </p:nvPicPr>
        <p:blipFill rotWithShape="1">
          <a:blip r:embed="rId9"/>
          <a:srcRect l="9992"/>
          <a:stretch/>
        </p:blipFill>
        <p:spPr>
          <a:xfrm>
            <a:off x="7411490" y="4488872"/>
            <a:ext cx="1439952" cy="1160339"/>
          </a:xfrm>
          <a:prstGeom prst="rect">
            <a:avLst/>
          </a:prstGeom>
        </p:spPr>
      </p:pic>
      <p:pic>
        <p:nvPicPr>
          <p:cNvPr id="13" name="图片 12"/>
          <p:cNvPicPr>
            <a:picLocks noChangeAspect="1"/>
          </p:cNvPicPr>
          <p:nvPr/>
        </p:nvPicPr>
        <p:blipFill>
          <a:blip r:embed="rId10"/>
          <a:stretch>
            <a:fillRect/>
          </a:stretch>
        </p:blipFill>
        <p:spPr>
          <a:xfrm>
            <a:off x="6040667" y="5894842"/>
            <a:ext cx="2390775" cy="419100"/>
          </a:xfrm>
          <a:prstGeom prst="rect">
            <a:avLst/>
          </a:prstGeom>
        </p:spPr>
      </p:pic>
      <p:pic>
        <p:nvPicPr>
          <p:cNvPr id="14" name="图片 13"/>
          <p:cNvPicPr>
            <a:picLocks noChangeAspect="1"/>
          </p:cNvPicPr>
          <p:nvPr/>
        </p:nvPicPr>
        <p:blipFill>
          <a:blip r:embed="rId11"/>
          <a:stretch>
            <a:fillRect/>
          </a:stretch>
        </p:blipFill>
        <p:spPr>
          <a:xfrm>
            <a:off x="1458453" y="5972638"/>
            <a:ext cx="1059048" cy="436554"/>
          </a:xfrm>
          <a:prstGeom prst="rect">
            <a:avLst/>
          </a:prstGeom>
        </p:spPr>
      </p:pic>
      <p:sp>
        <p:nvSpPr>
          <p:cNvPr id="15" name="文本框 14"/>
          <p:cNvSpPr txBox="1"/>
          <p:nvPr/>
        </p:nvSpPr>
        <p:spPr>
          <a:xfrm>
            <a:off x="1635797" y="3986818"/>
            <a:ext cx="704360" cy="400110"/>
          </a:xfrm>
          <a:prstGeom prst="rect">
            <a:avLst/>
          </a:prstGeom>
          <a:noFill/>
        </p:spPr>
        <p:txBody>
          <a:bodyPr wrap="none" rtlCol="0">
            <a:spAutoFit/>
          </a:bodyPr>
          <a:lstStyle/>
          <a:p>
            <a:r>
              <a:rPr lang="en-US" altLang="zh-CN" sz="2000" i="1" dirty="0">
                <a:effectLst>
                  <a:outerShdw blurRad="38100" dist="38100" dir="2700000" algn="tl">
                    <a:srgbClr val="000000">
                      <a:alpha val="43137"/>
                    </a:srgbClr>
                  </a:outerShdw>
                </a:effectLst>
              </a:rPr>
              <a:t>Read</a:t>
            </a:r>
            <a:endParaRPr lang="zh-CN" altLang="en-US" i="1" dirty="0">
              <a:effectLst>
                <a:outerShdw blurRad="38100" dist="38100" dir="2700000" algn="tl">
                  <a:srgbClr val="000000">
                    <a:alpha val="43137"/>
                  </a:srgbClr>
                </a:outerShdw>
              </a:effectLst>
            </a:endParaRPr>
          </a:p>
        </p:txBody>
      </p:sp>
      <p:sp>
        <p:nvSpPr>
          <p:cNvPr id="16" name="文本框 15"/>
          <p:cNvSpPr txBox="1"/>
          <p:nvPr/>
        </p:nvSpPr>
        <p:spPr>
          <a:xfrm>
            <a:off x="6456634" y="3986818"/>
            <a:ext cx="758541" cy="400110"/>
          </a:xfrm>
          <a:prstGeom prst="rect">
            <a:avLst/>
          </a:prstGeom>
          <a:noFill/>
        </p:spPr>
        <p:txBody>
          <a:bodyPr wrap="none" rtlCol="0">
            <a:spAutoFit/>
          </a:bodyPr>
          <a:lstStyle/>
          <a:p>
            <a:r>
              <a:rPr lang="en-US" altLang="zh-CN" sz="2000" i="1" dirty="0">
                <a:effectLst>
                  <a:outerShdw blurRad="38100" dist="38100" dir="2700000" algn="tl">
                    <a:srgbClr val="000000">
                      <a:alpha val="43137"/>
                    </a:srgbClr>
                  </a:outerShdw>
                </a:effectLst>
              </a:rPr>
              <a:t>Write</a:t>
            </a:r>
            <a:endParaRPr lang="zh-CN" altLang="en-US" sz="2000" i="1" dirty="0">
              <a:effectLst>
                <a:outerShdw blurRad="38100" dist="38100" dir="2700000" algn="tl">
                  <a:srgbClr val="000000">
                    <a:alpha val="43137"/>
                  </a:srgbClr>
                </a:outerShdw>
              </a:effectLst>
            </a:endParaRPr>
          </a:p>
        </p:txBody>
      </p:sp>
      <p:sp>
        <p:nvSpPr>
          <p:cNvPr id="17" name="矩形 16"/>
          <p:cNvSpPr/>
          <p:nvPr/>
        </p:nvSpPr>
        <p:spPr>
          <a:xfrm>
            <a:off x="375117" y="1650542"/>
            <a:ext cx="3171739" cy="1946943"/>
          </a:xfrm>
          <a:prstGeom prst="rect">
            <a:avLst/>
          </a:prstGeom>
        </p:spPr>
        <p:txBody>
          <a:bodyPr wrap="square">
            <a:spAutoFit/>
          </a:bodyPr>
          <a:lstStyle/>
          <a:p>
            <a:pPr>
              <a:lnSpc>
                <a:spcPct val="150000"/>
              </a:lnSpc>
            </a:pPr>
            <a:r>
              <a:rPr lang="en-US" altLang="zh-CN" i="1" dirty="0">
                <a:effectLst>
                  <a:outerShdw blurRad="38100" dist="38100" dir="2700000" algn="tl">
                    <a:srgbClr val="000000">
                      <a:alpha val="43137"/>
                    </a:srgbClr>
                  </a:outerShdw>
                </a:effectLst>
              </a:rPr>
              <a:t>Neural Turing </a:t>
            </a:r>
            <a:r>
              <a:rPr lang="en-US" altLang="zh-CN" i="1" dirty="0" smtClean="0">
                <a:effectLst>
                  <a:outerShdw blurRad="38100" dist="38100" dir="2700000" algn="tl">
                    <a:srgbClr val="000000">
                      <a:alpha val="43137"/>
                    </a:srgbClr>
                  </a:outerShdw>
                </a:effectLst>
              </a:rPr>
              <a:t>Machines (NTM)</a:t>
            </a:r>
            <a:endParaRPr lang="en-US" altLang="zh-CN" sz="1600" dirty="0" smtClean="0"/>
          </a:p>
          <a:p>
            <a:pPr marL="285750" indent="-285750">
              <a:lnSpc>
                <a:spcPct val="150000"/>
              </a:lnSpc>
              <a:buFont typeface="Arial" panose="020B0604020202020204" pitchFamily="34" charset="0"/>
              <a:buChar char="•"/>
            </a:pPr>
            <a:r>
              <a:rPr lang="en-US" altLang="zh-CN" sz="1600" dirty="0" smtClean="0"/>
              <a:t>Combine </a:t>
            </a:r>
            <a:r>
              <a:rPr lang="en-US" altLang="zh-CN" sz="1600" dirty="0"/>
              <a:t>a RNN with an external memory bank</a:t>
            </a:r>
            <a:r>
              <a:rPr lang="en-US" altLang="zh-CN" sz="1600" dirty="0" smtClean="0"/>
              <a:t>.</a:t>
            </a:r>
          </a:p>
          <a:p>
            <a:pPr marL="285750" indent="-285750">
              <a:lnSpc>
                <a:spcPct val="150000"/>
              </a:lnSpc>
              <a:buFont typeface="Arial" panose="020B0604020202020204" pitchFamily="34" charset="0"/>
              <a:buChar char="•"/>
            </a:pPr>
            <a:r>
              <a:rPr lang="en-US" altLang="zh-CN" sz="1600" dirty="0"/>
              <a:t>E</a:t>
            </a:r>
            <a:r>
              <a:rPr lang="en-US" altLang="zh-CN" sz="1600" dirty="0" smtClean="0"/>
              <a:t>very step, read </a:t>
            </a:r>
            <a:r>
              <a:rPr lang="en-US" altLang="zh-CN" sz="1600" dirty="0"/>
              <a:t>and write </a:t>
            </a:r>
            <a:r>
              <a:rPr lang="en-US" altLang="zh-CN" sz="1600" dirty="0" smtClean="0"/>
              <a:t>every memory to </a:t>
            </a:r>
            <a:r>
              <a:rPr lang="en-US" altLang="zh-CN" sz="1600" dirty="0"/>
              <a:t>different extents.</a:t>
            </a:r>
            <a:endParaRPr lang="zh-CN" altLang="en-US" sz="1600" dirty="0"/>
          </a:p>
        </p:txBody>
      </p:sp>
    </p:spTree>
    <p:extLst>
      <p:ext uri="{BB962C8B-B14F-4D97-AF65-F5344CB8AC3E}">
        <p14:creationId xmlns:p14="http://schemas.microsoft.com/office/powerpoint/2010/main" val="7900727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28650" y="1518682"/>
            <a:ext cx="3503649" cy="1615827"/>
          </a:xfrm>
          <a:prstGeom prst="rect">
            <a:avLst/>
          </a:prstGeom>
        </p:spPr>
        <p:txBody>
          <a:bodyPr wrap="square">
            <a:spAutoFit/>
          </a:bodyPr>
          <a:lstStyle/>
          <a:p>
            <a:pPr>
              <a:lnSpc>
                <a:spcPct val="150000"/>
              </a:lnSpc>
            </a:pPr>
            <a:r>
              <a:rPr lang="en-US" altLang="zh-CN" i="1" dirty="0">
                <a:effectLst>
                  <a:outerShdw blurRad="38100" dist="38100" dir="2700000" algn="tl">
                    <a:srgbClr val="000000">
                      <a:alpha val="43137"/>
                    </a:srgbClr>
                  </a:outerShdw>
                </a:effectLst>
              </a:rPr>
              <a:t>Attention </a:t>
            </a:r>
            <a:r>
              <a:rPr lang="en-US" altLang="zh-CN" i="1" dirty="0" smtClean="0">
                <a:effectLst>
                  <a:outerShdw blurRad="38100" dist="38100" dir="2700000" algn="tl">
                    <a:srgbClr val="000000">
                      <a:alpha val="43137"/>
                    </a:srgbClr>
                  </a:outerShdw>
                </a:effectLst>
              </a:rPr>
              <a:t>Interface</a:t>
            </a:r>
          </a:p>
          <a:p>
            <a:pPr marL="285750" indent="-285750">
              <a:lnSpc>
                <a:spcPct val="150000"/>
              </a:lnSpc>
              <a:buFont typeface="Arial" panose="020B0604020202020204" pitchFamily="34" charset="0"/>
              <a:buChar char="•"/>
            </a:pPr>
            <a:r>
              <a:rPr lang="en-US" altLang="zh-CN" sz="1600" dirty="0" smtClean="0"/>
              <a:t>Interaction </a:t>
            </a:r>
            <a:r>
              <a:rPr lang="en-US" altLang="zh-CN" sz="1600" dirty="0"/>
              <a:t>Interface between Neural Network A with Neural Network B</a:t>
            </a:r>
            <a:endParaRPr lang="zh-CN" altLang="en-US" sz="1600" dirty="0"/>
          </a:p>
        </p:txBody>
      </p:sp>
      <p:pic>
        <p:nvPicPr>
          <p:cNvPr id="3" name="图片 2"/>
          <p:cNvPicPr>
            <a:picLocks noChangeAspect="1"/>
          </p:cNvPicPr>
          <p:nvPr/>
        </p:nvPicPr>
        <p:blipFill>
          <a:blip r:embed="rId3"/>
          <a:stretch>
            <a:fillRect/>
          </a:stretch>
        </p:blipFill>
        <p:spPr>
          <a:xfrm>
            <a:off x="342074" y="3300151"/>
            <a:ext cx="4323730" cy="2773593"/>
          </a:xfrm>
          <a:prstGeom prst="rect">
            <a:avLst/>
          </a:prstGeom>
        </p:spPr>
      </p:pic>
      <p:pic>
        <p:nvPicPr>
          <p:cNvPr id="8" name="图片 7"/>
          <p:cNvPicPr>
            <a:picLocks noChangeAspect="1"/>
          </p:cNvPicPr>
          <p:nvPr/>
        </p:nvPicPr>
        <p:blipFill>
          <a:blip r:embed="rId4"/>
          <a:stretch>
            <a:fillRect/>
          </a:stretch>
        </p:blipFill>
        <p:spPr>
          <a:xfrm>
            <a:off x="4855440" y="2268133"/>
            <a:ext cx="4055106" cy="1121467"/>
          </a:xfrm>
          <a:prstGeom prst="rect">
            <a:avLst/>
          </a:prstGeom>
        </p:spPr>
      </p:pic>
      <p:pic>
        <p:nvPicPr>
          <p:cNvPr id="9" name="图片 8"/>
          <p:cNvPicPr>
            <a:picLocks noChangeAspect="1"/>
          </p:cNvPicPr>
          <p:nvPr/>
        </p:nvPicPr>
        <p:blipFill>
          <a:blip r:embed="rId5"/>
          <a:stretch>
            <a:fillRect/>
          </a:stretch>
        </p:blipFill>
        <p:spPr>
          <a:xfrm>
            <a:off x="4855440" y="4886496"/>
            <a:ext cx="4147244" cy="1228813"/>
          </a:xfrm>
          <a:prstGeom prst="rect">
            <a:avLst/>
          </a:prstGeom>
        </p:spPr>
      </p:pic>
      <p:sp>
        <p:nvSpPr>
          <p:cNvPr id="18" name="矩形 17"/>
          <p:cNvSpPr/>
          <p:nvPr/>
        </p:nvSpPr>
        <p:spPr>
          <a:xfrm>
            <a:off x="5394960" y="1525099"/>
            <a:ext cx="2343655" cy="615553"/>
          </a:xfrm>
          <a:prstGeom prst="rect">
            <a:avLst/>
          </a:prstGeom>
        </p:spPr>
        <p:txBody>
          <a:bodyPr wrap="none">
            <a:spAutoFit/>
          </a:bodyPr>
          <a:lstStyle/>
          <a:p>
            <a:r>
              <a:rPr lang="en-US" altLang="zh-CN" i="1" dirty="0">
                <a:effectLst>
                  <a:outerShdw blurRad="38100" dist="38100" dir="2700000" algn="tl">
                    <a:srgbClr val="000000">
                      <a:alpha val="43137"/>
                    </a:srgbClr>
                  </a:outerShdw>
                </a:effectLst>
              </a:rPr>
              <a:t>RNN + Attention + </a:t>
            </a:r>
            <a:r>
              <a:rPr lang="en-US" altLang="zh-CN" i="1" dirty="0" smtClean="0">
                <a:effectLst>
                  <a:outerShdw blurRad="38100" dist="38100" dir="2700000" algn="tl">
                    <a:srgbClr val="000000">
                      <a:alpha val="43137"/>
                    </a:srgbClr>
                  </a:outerShdw>
                </a:effectLst>
              </a:rPr>
              <a:t>RNN</a:t>
            </a:r>
          </a:p>
          <a:p>
            <a:r>
              <a:rPr lang="en-US" altLang="zh-CN" sz="1600" dirty="0" smtClean="0"/>
              <a:t>for </a:t>
            </a:r>
            <a:r>
              <a:rPr lang="en-US" altLang="zh-CN" sz="1600" dirty="0"/>
              <a:t>voice recognition</a:t>
            </a:r>
            <a:endParaRPr lang="zh-CN" altLang="en-US" sz="1600" dirty="0"/>
          </a:p>
        </p:txBody>
      </p:sp>
      <p:sp>
        <p:nvSpPr>
          <p:cNvPr id="19" name="矩形 18"/>
          <p:cNvSpPr/>
          <p:nvPr/>
        </p:nvSpPr>
        <p:spPr>
          <a:xfrm>
            <a:off x="5705074" y="3951952"/>
            <a:ext cx="2355838" cy="646331"/>
          </a:xfrm>
          <a:prstGeom prst="rect">
            <a:avLst/>
          </a:prstGeom>
        </p:spPr>
        <p:txBody>
          <a:bodyPr wrap="none">
            <a:spAutoFit/>
          </a:bodyPr>
          <a:lstStyle/>
          <a:p>
            <a:r>
              <a:rPr lang="en-US" altLang="zh-CN" i="1" dirty="0">
                <a:effectLst>
                  <a:outerShdw blurRad="38100" dist="38100" dir="2700000" algn="tl">
                    <a:srgbClr val="000000">
                      <a:alpha val="43137"/>
                    </a:srgbClr>
                  </a:outerShdw>
                </a:effectLst>
              </a:rPr>
              <a:t>CNN + Attention + </a:t>
            </a:r>
            <a:r>
              <a:rPr lang="en-US" altLang="zh-CN" i="1" dirty="0" smtClean="0">
                <a:effectLst>
                  <a:outerShdw blurRad="38100" dist="38100" dir="2700000" algn="tl">
                    <a:srgbClr val="000000">
                      <a:alpha val="43137"/>
                    </a:srgbClr>
                  </a:outerShdw>
                </a:effectLst>
              </a:rPr>
              <a:t>RNN</a:t>
            </a:r>
          </a:p>
          <a:p>
            <a:r>
              <a:rPr lang="en-US" altLang="zh-CN" dirty="0" smtClean="0"/>
              <a:t>for  image description</a:t>
            </a:r>
            <a:endParaRPr lang="zh-CN" altLang="en-US" dirty="0"/>
          </a:p>
        </p:txBody>
      </p:sp>
      <p:sp>
        <p:nvSpPr>
          <p:cNvPr id="25" name="标题 1"/>
          <p:cNvSpPr txBox="1">
            <a:spLocks/>
          </p:cNvSpPr>
          <p:nvPr/>
        </p:nvSpPr>
        <p:spPr>
          <a:xfrm>
            <a:off x="628650" y="273683"/>
            <a:ext cx="7886700" cy="109284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Extensions of RNN – Attention</a:t>
            </a:r>
            <a:br>
              <a:rPr lang="en-US" altLang="zh-CN" sz="3200" b="1" i="1" dirty="0" smtClean="0">
                <a:effectLst>
                  <a:outerShdw blurRad="38100" dist="38100" dir="2700000" algn="tl">
                    <a:srgbClr val="000000">
                      <a:alpha val="43137"/>
                    </a:srgbClr>
                  </a:outerShdw>
                </a:effectLst>
              </a:rPr>
            </a:br>
            <a:r>
              <a:rPr lang="en-US" altLang="zh-CN" sz="1800" i="1" dirty="0" smtClean="0">
                <a:effectLst>
                  <a:outerShdw blurRad="38100" dist="38100" dir="2700000" algn="tl">
                    <a:srgbClr val="000000">
                      <a:alpha val="43137"/>
                    </a:srgbClr>
                  </a:outerShdw>
                </a:effectLst>
              </a:rPr>
              <a:t>focusing on part of a subset of the information they’re given at different step</a:t>
            </a:r>
            <a:endParaRPr lang="zh-CN" altLang="en-US" sz="1600" i="1" dirty="0"/>
          </a:p>
        </p:txBody>
      </p:sp>
    </p:spTree>
    <p:extLst>
      <p:ext uri="{BB962C8B-B14F-4D97-AF65-F5344CB8AC3E}">
        <p14:creationId xmlns:p14="http://schemas.microsoft.com/office/powerpoint/2010/main" val="9326316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07988" y="1456609"/>
            <a:ext cx="6278450" cy="1208279"/>
          </a:xfrm>
          <a:prstGeom prst="rect">
            <a:avLst/>
          </a:prstGeom>
        </p:spPr>
        <p:txBody>
          <a:bodyPr wrap="none">
            <a:spAutoFit/>
          </a:bodyPr>
          <a:lstStyle/>
          <a:p>
            <a:pPr>
              <a:lnSpc>
                <a:spcPct val="150000"/>
              </a:lnSpc>
            </a:pPr>
            <a:r>
              <a:rPr lang="en-US" altLang="zh-CN" i="1" dirty="0">
                <a:effectLst>
                  <a:outerShdw blurRad="38100" dist="38100" dir="2700000" algn="tl">
                    <a:srgbClr val="000000">
                      <a:alpha val="43137"/>
                    </a:srgbClr>
                  </a:outerShdw>
                </a:effectLst>
              </a:rPr>
              <a:t>Adaptive Computation </a:t>
            </a:r>
            <a:r>
              <a:rPr lang="en-US" altLang="zh-CN" i="1" dirty="0" smtClean="0">
                <a:effectLst>
                  <a:outerShdw blurRad="38100" dist="38100" dir="2700000" algn="tl">
                    <a:srgbClr val="000000">
                      <a:alpha val="43137"/>
                    </a:srgbClr>
                  </a:outerShdw>
                </a:effectLst>
              </a:rPr>
              <a:t>Time</a:t>
            </a:r>
            <a:endParaRPr lang="en-US" altLang="zh-CN" dirty="0" smtClean="0"/>
          </a:p>
          <a:p>
            <a:pPr marL="285750" indent="-285750">
              <a:lnSpc>
                <a:spcPct val="150000"/>
              </a:lnSpc>
              <a:buFont typeface="Arial" panose="020B0604020202020204" pitchFamily="34" charset="0"/>
              <a:buChar char="•"/>
            </a:pPr>
            <a:r>
              <a:rPr lang="en-US" altLang="zh-CN" sz="1600" dirty="0" smtClean="0"/>
              <a:t>Different </a:t>
            </a:r>
            <a:r>
              <a:rPr lang="en-US" altLang="zh-CN" sz="1600" dirty="0"/>
              <a:t>amounts of computation </a:t>
            </a:r>
            <a:r>
              <a:rPr lang="en-US" altLang="zh-CN" sz="1600" dirty="0" smtClean="0"/>
              <a:t>in each time step</a:t>
            </a:r>
            <a:endParaRPr lang="en-US" altLang="zh-CN" dirty="0" smtClean="0"/>
          </a:p>
          <a:p>
            <a:pPr marL="285750" indent="-285750">
              <a:lnSpc>
                <a:spcPct val="150000"/>
              </a:lnSpc>
              <a:buFont typeface="Arial" panose="020B0604020202020204" pitchFamily="34" charset="0"/>
              <a:buChar char="•"/>
            </a:pPr>
            <a:r>
              <a:rPr lang="en-US" altLang="zh-CN" sz="1600" dirty="0" smtClean="0"/>
              <a:t>Allow </a:t>
            </a:r>
            <a:r>
              <a:rPr lang="en-US" altLang="zh-CN" sz="1600" dirty="0"/>
              <a:t>the RNN to do multiple steps of computation for each time step</a:t>
            </a:r>
          </a:p>
        </p:txBody>
      </p:sp>
      <p:pic>
        <p:nvPicPr>
          <p:cNvPr id="4" name="图片 3"/>
          <p:cNvPicPr>
            <a:picLocks noChangeAspect="1"/>
          </p:cNvPicPr>
          <p:nvPr/>
        </p:nvPicPr>
        <p:blipFill>
          <a:blip r:embed="rId3"/>
          <a:stretch>
            <a:fillRect/>
          </a:stretch>
        </p:blipFill>
        <p:spPr>
          <a:xfrm>
            <a:off x="1481606" y="2885696"/>
            <a:ext cx="6180787" cy="1894003"/>
          </a:xfrm>
          <a:prstGeom prst="rect">
            <a:avLst/>
          </a:prstGeom>
        </p:spPr>
      </p:pic>
      <p:pic>
        <p:nvPicPr>
          <p:cNvPr id="5" name="图片 4"/>
          <p:cNvPicPr>
            <a:picLocks noChangeAspect="1"/>
          </p:cNvPicPr>
          <p:nvPr/>
        </p:nvPicPr>
        <p:blipFill>
          <a:blip r:embed="rId4"/>
          <a:stretch>
            <a:fillRect/>
          </a:stretch>
        </p:blipFill>
        <p:spPr>
          <a:xfrm>
            <a:off x="3532941" y="5095611"/>
            <a:ext cx="3536518" cy="1554572"/>
          </a:xfrm>
          <a:prstGeom prst="rect">
            <a:avLst/>
          </a:prstGeom>
        </p:spPr>
      </p:pic>
      <p:sp>
        <p:nvSpPr>
          <p:cNvPr id="7" name="矩形 6"/>
          <p:cNvSpPr/>
          <p:nvPr/>
        </p:nvSpPr>
        <p:spPr>
          <a:xfrm>
            <a:off x="1650289" y="5679918"/>
            <a:ext cx="1729384" cy="369332"/>
          </a:xfrm>
          <a:prstGeom prst="rect">
            <a:avLst/>
          </a:prstGeom>
        </p:spPr>
        <p:txBody>
          <a:bodyPr wrap="none">
            <a:spAutoFit/>
          </a:bodyPr>
          <a:lstStyle/>
          <a:p>
            <a:r>
              <a:rPr lang="en-US" altLang="zh-CN" i="1" dirty="0" smtClean="0">
                <a:effectLst>
                  <a:outerShdw blurRad="38100" dist="38100" dir="2700000" algn="tl">
                    <a:srgbClr val="000000">
                      <a:alpha val="43137"/>
                    </a:srgbClr>
                  </a:outerShdw>
                </a:effectLst>
              </a:rPr>
              <a:t>Implementation </a:t>
            </a:r>
            <a:endParaRPr lang="zh-CN" altLang="en-US" dirty="0"/>
          </a:p>
        </p:txBody>
      </p:sp>
      <p:sp>
        <p:nvSpPr>
          <p:cNvPr id="16" name="标题 1"/>
          <p:cNvSpPr txBox="1">
            <a:spLocks/>
          </p:cNvSpPr>
          <p:nvPr/>
        </p:nvSpPr>
        <p:spPr>
          <a:xfrm>
            <a:off x="628650" y="273683"/>
            <a:ext cx="7886700" cy="109284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Extensions of RNN – Attention</a:t>
            </a:r>
            <a:br>
              <a:rPr lang="en-US" altLang="zh-CN" sz="3200" b="1" i="1" dirty="0" smtClean="0">
                <a:effectLst>
                  <a:outerShdw blurRad="38100" dist="38100" dir="2700000" algn="tl">
                    <a:srgbClr val="000000">
                      <a:alpha val="43137"/>
                    </a:srgbClr>
                  </a:outerShdw>
                </a:effectLst>
              </a:rPr>
            </a:br>
            <a:r>
              <a:rPr lang="en-US" altLang="zh-CN" sz="1800" i="1" dirty="0" smtClean="0">
                <a:effectLst>
                  <a:outerShdw blurRad="38100" dist="38100" dir="2700000" algn="tl">
                    <a:srgbClr val="000000">
                      <a:alpha val="43137"/>
                    </a:srgbClr>
                  </a:outerShdw>
                </a:effectLst>
              </a:rPr>
              <a:t>focusing on part of a subset of the information they’re given at different step</a:t>
            </a:r>
            <a:endParaRPr lang="zh-CN" altLang="en-US" sz="1600" i="1" dirty="0"/>
          </a:p>
        </p:txBody>
      </p:sp>
    </p:spTree>
    <p:extLst>
      <p:ext uri="{BB962C8B-B14F-4D97-AF65-F5344CB8AC3E}">
        <p14:creationId xmlns:p14="http://schemas.microsoft.com/office/powerpoint/2010/main" val="3375189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81666" y="1471621"/>
            <a:ext cx="2376559" cy="1200329"/>
          </a:xfrm>
          <a:prstGeom prst="rect">
            <a:avLst/>
          </a:prstGeom>
        </p:spPr>
        <p:txBody>
          <a:bodyPr wrap="square">
            <a:spAutoFit/>
          </a:bodyPr>
          <a:lstStyle/>
          <a:p>
            <a:r>
              <a:rPr lang="en-US" altLang="zh-CN" b="1" dirty="0">
                <a:solidFill>
                  <a:srgbClr val="FF0000"/>
                </a:solidFill>
              </a:rPr>
              <a:t>Weights:</a:t>
            </a:r>
            <a:r>
              <a:rPr lang="en-US" altLang="zh-CN" dirty="0"/>
              <a:t> expressing the importance of the respective inputs to the output  </a:t>
            </a:r>
            <a:endParaRPr lang="zh-CN" altLang="en-US" dirty="0"/>
          </a:p>
        </p:txBody>
      </p:sp>
      <p:sp>
        <p:nvSpPr>
          <p:cNvPr id="7" name="矩形 6"/>
          <p:cNvSpPr/>
          <p:nvPr/>
        </p:nvSpPr>
        <p:spPr>
          <a:xfrm>
            <a:off x="480265" y="5327158"/>
            <a:ext cx="4572000" cy="646331"/>
          </a:xfrm>
          <a:prstGeom prst="rect">
            <a:avLst/>
          </a:prstGeom>
        </p:spPr>
        <p:txBody>
          <a:bodyPr>
            <a:spAutoFit/>
          </a:bodyPr>
          <a:lstStyle/>
          <a:p>
            <a:pPr marL="285750" indent="-285750">
              <a:buFont typeface="Arial" panose="020B0604020202020204" pitchFamily="34" charset="0"/>
              <a:buChar char="•"/>
            </a:pPr>
            <a:r>
              <a:rPr lang="en-US" altLang="zh-CN" dirty="0"/>
              <a:t>First layer is making three very simple decisions, by weighing the input evidence. </a:t>
            </a:r>
            <a:endParaRPr lang="zh-CN" altLang="en-US" dirty="0"/>
          </a:p>
        </p:txBody>
      </p:sp>
      <p:pic>
        <p:nvPicPr>
          <p:cNvPr id="8" name="图片 7"/>
          <p:cNvPicPr>
            <a:picLocks noChangeAspect="1"/>
          </p:cNvPicPr>
          <p:nvPr/>
        </p:nvPicPr>
        <p:blipFill>
          <a:blip r:embed="rId3"/>
          <a:stretch>
            <a:fillRect/>
          </a:stretch>
        </p:blipFill>
        <p:spPr>
          <a:xfrm>
            <a:off x="331992" y="3455952"/>
            <a:ext cx="4420429" cy="1757302"/>
          </a:xfrm>
          <a:prstGeom prst="rect">
            <a:avLst/>
          </a:prstGeom>
        </p:spPr>
      </p:pic>
      <p:sp>
        <p:nvSpPr>
          <p:cNvPr id="9" name="矩形 8"/>
          <p:cNvSpPr/>
          <p:nvPr/>
        </p:nvSpPr>
        <p:spPr>
          <a:xfrm>
            <a:off x="566736" y="6087393"/>
            <a:ext cx="4572000" cy="646331"/>
          </a:xfrm>
          <a:prstGeom prst="rect">
            <a:avLst/>
          </a:prstGeom>
        </p:spPr>
        <p:txBody>
          <a:bodyPr>
            <a:spAutoFit/>
          </a:bodyPr>
          <a:lstStyle/>
          <a:p>
            <a:pPr marL="285750" indent="-285750">
              <a:buFont typeface="Arial" panose="020B0604020202020204" pitchFamily="34" charset="0"/>
              <a:buChar char="•"/>
            </a:pPr>
            <a:r>
              <a:rPr lang="en-US" altLang="zh-CN" dirty="0"/>
              <a:t>Second layer can make a decision at a</a:t>
            </a:r>
            <a:br>
              <a:rPr lang="en-US" altLang="zh-CN" dirty="0"/>
            </a:br>
            <a:r>
              <a:rPr lang="en-US" altLang="zh-CN" dirty="0"/>
              <a:t>more complex and more abstract level</a:t>
            </a:r>
            <a:endParaRPr lang="zh-CN" altLang="en-US" dirty="0"/>
          </a:p>
        </p:txBody>
      </p:sp>
      <p:sp>
        <p:nvSpPr>
          <p:cNvPr id="10" name="矩形 9"/>
          <p:cNvSpPr/>
          <p:nvPr/>
        </p:nvSpPr>
        <p:spPr>
          <a:xfrm>
            <a:off x="6281666" y="2769843"/>
            <a:ext cx="2565400" cy="923330"/>
          </a:xfrm>
          <a:prstGeom prst="rect">
            <a:avLst/>
          </a:prstGeom>
        </p:spPr>
        <p:txBody>
          <a:bodyPr wrap="square">
            <a:spAutoFit/>
          </a:bodyPr>
          <a:lstStyle/>
          <a:p>
            <a:r>
              <a:rPr lang="en-US" altLang="zh-CN" b="1" dirty="0">
                <a:solidFill>
                  <a:srgbClr val="00B050"/>
                </a:solidFill>
              </a:rPr>
              <a:t>Bias: </a:t>
            </a:r>
            <a:r>
              <a:rPr lang="en-US" altLang="zh-CN" dirty="0"/>
              <a:t>measuring the degree of laziness of neurons</a:t>
            </a:r>
            <a:endParaRPr lang="zh-CN" altLang="en-US" dirty="0"/>
          </a:p>
        </p:txBody>
      </p:sp>
      <p:pic>
        <p:nvPicPr>
          <p:cNvPr id="11" name="图片 10"/>
          <p:cNvPicPr>
            <a:picLocks noChangeAspect="1"/>
          </p:cNvPicPr>
          <p:nvPr/>
        </p:nvPicPr>
        <p:blipFill>
          <a:blip r:embed="rId4"/>
          <a:stretch>
            <a:fillRect/>
          </a:stretch>
        </p:blipFill>
        <p:spPr>
          <a:xfrm>
            <a:off x="5490182" y="3960220"/>
            <a:ext cx="2780265" cy="1300309"/>
          </a:xfrm>
          <a:prstGeom prst="rect">
            <a:avLst/>
          </a:prstGeom>
        </p:spPr>
      </p:pic>
      <p:pic>
        <p:nvPicPr>
          <p:cNvPr id="12" name="图片 11"/>
          <p:cNvPicPr>
            <a:picLocks noChangeAspect="1"/>
          </p:cNvPicPr>
          <p:nvPr/>
        </p:nvPicPr>
        <p:blipFill rotWithShape="1">
          <a:blip r:embed="rId5"/>
          <a:srcRect l="23076"/>
          <a:stretch/>
        </p:blipFill>
        <p:spPr>
          <a:xfrm>
            <a:off x="3473726" y="2071897"/>
            <a:ext cx="2222499" cy="647179"/>
          </a:xfrm>
          <a:prstGeom prst="rect">
            <a:avLst/>
          </a:prstGeom>
        </p:spPr>
      </p:pic>
      <p:pic>
        <p:nvPicPr>
          <p:cNvPr id="13" name="图片 12"/>
          <p:cNvPicPr>
            <a:picLocks noChangeAspect="1"/>
          </p:cNvPicPr>
          <p:nvPr/>
        </p:nvPicPr>
        <p:blipFill>
          <a:blip r:embed="rId6"/>
          <a:stretch>
            <a:fillRect/>
          </a:stretch>
        </p:blipFill>
        <p:spPr>
          <a:xfrm>
            <a:off x="3901476" y="342833"/>
            <a:ext cx="2201239" cy="1426729"/>
          </a:xfrm>
          <a:prstGeom prst="rect">
            <a:avLst/>
          </a:prstGeom>
        </p:spPr>
      </p:pic>
      <p:sp>
        <p:nvSpPr>
          <p:cNvPr id="14"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Neural Network</a:t>
            </a:r>
            <a:br>
              <a:rPr lang="en-US" altLang="zh-CN" sz="3200" b="1" i="1" dirty="0" smtClean="0">
                <a:effectLst>
                  <a:outerShdw blurRad="38100" dist="38100" dir="2700000" algn="tl">
                    <a:srgbClr val="000000">
                      <a:alpha val="43137"/>
                    </a:srgbClr>
                  </a:outerShdw>
                </a:effectLst>
              </a:rPr>
            </a:br>
            <a:r>
              <a:rPr lang="en-US" altLang="zh-CN" sz="1700" i="1" dirty="0" smtClean="0">
                <a:effectLst>
                  <a:outerShdw blurRad="38100" dist="38100" dir="2700000" algn="tl">
                    <a:srgbClr val="000000">
                      <a:alpha val="43137"/>
                    </a:srgbClr>
                  </a:outerShdw>
                </a:effectLst>
                <a:hlinkClick r:id="rId7"/>
              </a:rPr>
              <a:t>Perceptrons</a:t>
            </a:r>
            <a:endParaRPr lang="zh-CN" altLang="en-US" sz="1800" i="1" dirty="0">
              <a:effectLst>
                <a:outerShdw blurRad="38100" dist="38100" dir="2700000" algn="tl">
                  <a:srgbClr val="000000">
                    <a:alpha val="43137"/>
                  </a:srgbClr>
                </a:outerShdw>
              </a:effectLst>
            </a:endParaRPr>
          </a:p>
        </p:txBody>
      </p:sp>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726" y="1754014"/>
            <a:ext cx="2667000" cy="1314450"/>
          </a:xfrm>
          <a:prstGeom prst="rect">
            <a:avLst/>
          </a:prstGeom>
        </p:spPr>
      </p:pic>
      <p:sp>
        <p:nvSpPr>
          <p:cNvPr id="3" name="文本框 2"/>
          <p:cNvSpPr txBox="1"/>
          <p:nvPr/>
        </p:nvSpPr>
        <p:spPr>
          <a:xfrm>
            <a:off x="4165713" y="2885095"/>
            <a:ext cx="836383" cy="369332"/>
          </a:xfrm>
          <a:prstGeom prst="rect">
            <a:avLst/>
          </a:prstGeom>
          <a:noFill/>
        </p:spPr>
        <p:txBody>
          <a:bodyPr wrap="none" rtlCol="0">
            <a:spAutoFit/>
          </a:bodyPr>
          <a:lstStyle/>
          <a:p>
            <a:r>
              <a:rPr lang="en-US" altLang="zh-CN" b="1" dirty="0" smtClean="0">
                <a:solidFill>
                  <a:srgbClr val="FF0000"/>
                </a:solidFill>
              </a:rPr>
              <a:t>weight</a:t>
            </a:r>
            <a:endParaRPr lang="zh-CN" altLang="en-US" b="1" dirty="0">
              <a:solidFill>
                <a:srgbClr val="FF0000"/>
              </a:solidFill>
            </a:endParaRPr>
          </a:p>
        </p:txBody>
      </p:sp>
      <p:sp>
        <p:nvSpPr>
          <p:cNvPr id="15" name="文本框 14"/>
          <p:cNvSpPr txBox="1"/>
          <p:nvPr/>
        </p:nvSpPr>
        <p:spPr>
          <a:xfrm>
            <a:off x="4884333" y="2885095"/>
            <a:ext cx="569387" cy="369332"/>
          </a:xfrm>
          <a:prstGeom prst="rect">
            <a:avLst/>
          </a:prstGeom>
          <a:noFill/>
        </p:spPr>
        <p:txBody>
          <a:bodyPr wrap="none" rtlCol="0">
            <a:spAutoFit/>
          </a:bodyPr>
          <a:lstStyle/>
          <a:p>
            <a:r>
              <a:rPr lang="en-US" altLang="zh-CN" b="1" dirty="0" smtClean="0">
                <a:solidFill>
                  <a:srgbClr val="00B050"/>
                </a:solidFill>
              </a:rPr>
              <a:t>bias</a:t>
            </a:r>
            <a:endParaRPr lang="zh-CN" altLang="en-US" b="1" dirty="0">
              <a:solidFill>
                <a:srgbClr val="00B050"/>
              </a:solidFill>
            </a:endParaRPr>
          </a:p>
        </p:txBody>
      </p:sp>
      <p:cxnSp>
        <p:nvCxnSpPr>
          <p:cNvPr id="6" name="直接箭头连接符 5"/>
          <p:cNvCxnSpPr/>
          <p:nvPr/>
        </p:nvCxnSpPr>
        <p:spPr>
          <a:xfrm flipV="1">
            <a:off x="4500561" y="2652142"/>
            <a:ext cx="4763" cy="2745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5138736" y="2652142"/>
            <a:ext cx="4763" cy="27451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320127" y="4060290"/>
            <a:ext cx="1267398" cy="369332"/>
          </a:xfrm>
          <a:prstGeom prst="rect">
            <a:avLst/>
          </a:prstGeom>
        </p:spPr>
        <p:txBody>
          <a:bodyPr wrap="none">
            <a:spAutoFit/>
          </a:bodyPr>
          <a:lstStyle/>
          <a:p>
            <a:r>
              <a:rPr lang="zh-CN" altLang="en-US" dirty="0"/>
              <a:t> NAND gate</a:t>
            </a:r>
          </a:p>
        </p:txBody>
      </p:sp>
      <p:sp>
        <p:nvSpPr>
          <p:cNvPr id="26" name="矩形 25"/>
          <p:cNvSpPr/>
          <p:nvPr/>
        </p:nvSpPr>
        <p:spPr>
          <a:xfrm>
            <a:off x="5092617" y="5487228"/>
            <a:ext cx="3773892" cy="923330"/>
          </a:xfrm>
          <a:prstGeom prst="rect">
            <a:avLst/>
          </a:prstGeom>
        </p:spPr>
        <p:txBody>
          <a:bodyPr wrap="square">
            <a:spAutoFit/>
          </a:bodyPr>
          <a:lstStyle/>
          <a:p>
            <a:pPr marL="285750" indent="-285750">
              <a:buFont typeface="Arial" panose="020B0604020202020204" pitchFamily="34" charset="0"/>
              <a:buChar char="•"/>
            </a:pPr>
            <a:r>
              <a:rPr lang="en-US" altLang="zh-CN" dirty="0"/>
              <a:t>We can use networks of perceptrons to compute any logical function at </a:t>
            </a:r>
            <a:r>
              <a:rPr lang="en-US" altLang="zh-CN" dirty="0" smtClean="0"/>
              <a:t>all.</a:t>
            </a:r>
            <a:endParaRPr lang="zh-CN" altLang="en-US" dirty="0"/>
          </a:p>
        </p:txBody>
      </p:sp>
    </p:spTree>
    <p:extLst>
      <p:ext uri="{BB962C8B-B14F-4D97-AF65-F5344CB8AC3E}">
        <p14:creationId xmlns:p14="http://schemas.microsoft.com/office/powerpoint/2010/main" val="4048551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28650" y="1868220"/>
            <a:ext cx="2038956" cy="369332"/>
          </a:xfrm>
          <a:prstGeom prst="rect">
            <a:avLst/>
          </a:prstGeom>
        </p:spPr>
        <p:txBody>
          <a:bodyPr wrap="none">
            <a:spAutoFit/>
          </a:bodyPr>
          <a:lstStyle/>
          <a:p>
            <a:r>
              <a:rPr lang="en-US" altLang="zh-CN" i="1" dirty="0">
                <a:effectLst>
                  <a:outerShdw blurRad="38100" dist="38100" dir="2700000" algn="tl">
                    <a:srgbClr val="000000">
                      <a:alpha val="43137"/>
                    </a:srgbClr>
                  </a:outerShdw>
                </a:effectLst>
              </a:rPr>
              <a:t>Neural Programmer</a:t>
            </a:r>
          </a:p>
        </p:txBody>
      </p:sp>
      <p:pic>
        <p:nvPicPr>
          <p:cNvPr id="3" name="图片 2"/>
          <p:cNvPicPr>
            <a:picLocks noChangeAspect="1"/>
          </p:cNvPicPr>
          <p:nvPr/>
        </p:nvPicPr>
        <p:blipFill>
          <a:blip r:embed="rId3"/>
          <a:stretch>
            <a:fillRect/>
          </a:stretch>
        </p:blipFill>
        <p:spPr>
          <a:xfrm>
            <a:off x="1949040" y="2584904"/>
            <a:ext cx="5779115" cy="2171494"/>
          </a:xfrm>
          <a:prstGeom prst="rect">
            <a:avLst/>
          </a:prstGeom>
        </p:spPr>
      </p:pic>
      <p:sp>
        <p:nvSpPr>
          <p:cNvPr id="10" name="标题 1"/>
          <p:cNvSpPr txBox="1">
            <a:spLocks/>
          </p:cNvSpPr>
          <p:nvPr/>
        </p:nvSpPr>
        <p:spPr>
          <a:xfrm>
            <a:off x="628650" y="273683"/>
            <a:ext cx="7886700" cy="109284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spcBef>
                <a:spcPts val="3600"/>
              </a:spcBef>
              <a:spcAft>
                <a:spcPts val="1800"/>
              </a:spcAft>
            </a:pPr>
            <a:r>
              <a:rPr lang="en-US" altLang="zh-CN" sz="3200" b="1" i="1" smtClean="0">
                <a:effectLst>
                  <a:outerShdw blurRad="38100" dist="38100" dir="2700000" algn="tl">
                    <a:srgbClr val="000000">
                      <a:alpha val="43137"/>
                    </a:srgbClr>
                  </a:outerShdw>
                </a:effectLst>
              </a:rPr>
              <a:t>Extensions of RNN – Attention</a:t>
            </a:r>
            <a:br>
              <a:rPr lang="en-US" altLang="zh-CN" sz="3200" b="1" i="1" smtClean="0">
                <a:effectLst>
                  <a:outerShdw blurRad="38100" dist="38100" dir="2700000" algn="tl">
                    <a:srgbClr val="000000">
                      <a:alpha val="43137"/>
                    </a:srgbClr>
                  </a:outerShdw>
                </a:effectLst>
              </a:rPr>
            </a:br>
            <a:r>
              <a:rPr lang="en-US" altLang="zh-CN" sz="1800" i="1" smtClean="0">
                <a:effectLst>
                  <a:outerShdw blurRad="38100" dist="38100" dir="2700000" algn="tl">
                    <a:srgbClr val="000000">
                      <a:alpha val="43137"/>
                    </a:srgbClr>
                  </a:outerShdw>
                </a:effectLst>
              </a:rPr>
              <a:t>focusing on part of a subset of the information they’re given at different step</a:t>
            </a:r>
            <a:endParaRPr lang="zh-CN" altLang="en-US" sz="1600" i="1" dirty="0"/>
          </a:p>
        </p:txBody>
      </p:sp>
    </p:spTree>
    <p:extLst>
      <p:ext uri="{BB962C8B-B14F-4D97-AF65-F5344CB8AC3E}">
        <p14:creationId xmlns:p14="http://schemas.microsoft.com/office/powerpoint/2010/main" val="2261426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Connectionist </a:t>
            </a:r>
            <a:r>
              <a:rPr lang="en-US" altLang="zh-CN" sz="3200" b="1" i="1" dirty="0">
                <a:effectLst>
                  <a:outerShdw blurRad="38100" dist="38100" dir="2700000" algn="tl">
                    <a:srgbClr val="000000">
                      <a:alpha val="43137"/>
                    </a:srgbClr>
                  </a:outerShdw>
                </a:effectLst>
              </a:rPr>
              <a:t>temporal classification (CTC) </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r>
              <a:rPr lang="en-US" altLang="zh-CN" sz="1700" i="1" dirty="0" smtClean="0">
                <a:effectLst>
                  <a:outerShdw blurRad="38100" dist="38100" dir="2700000" algn="tl">
                    <a:srgbClr val="000000">
                      <a:alpha val="43137"/>
                    </a:srgbClr>
                  </a:outerShdw>
                </a:effectLst>
              </a:rPr>
              <a:t>output </a:t>
            </a:r>
            <a:r>
              <a:rPr lang="en-US" altLang="zh-CN" sz="1700" i="1" dirty="0">
                <a:effectLst>
                  <a:outerShdw blurRad="38100" dist="38100" dir="2700000" algn="tl">
                    <a:srgbClr val="000000">
                      <a:alpha val="43137"/>
                    </a:srgbClr>
                  </a:outerShdw>
                </a:effectLst>
              </a:rPr>
              <a:t>layer for recurrent neural networks</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sp>
        <p:nvSpPr>
          <p:cNvPr id="3" name="矩形 2"/>
          <p:cNvSpPr/>
          <p:nvPr/>
        </p:nvSpPr>
        <p:spPr>
          <a:xfrm>
            <a:off x="628650" y="1354354"/>
            <a:ext cx="7916091" cy="646331"/>
          </a:xfrm>
          <a:prstGeom prst="rect">
            <a:avLst/>
          </a:prstGeom>
        </p:spPr>
        <p:txBody>
          <a:bodyPr wrap="square">
            <a:spAutoFit/>
          </a:bodyPr>
          <a:lstStyle/>
          <a:p>
            <a:pPr marL="285750" indent="-285750">
              <a:buFont typeface="Wingdings" panose="05000000000000000000" pitchFamily="2" charset="2"/>
              <a:buChar char="Ø"/>
            </a:pPr>
            <a:r>
              <a:rPr lang="en-US" altLang="zh-CN" i="1" dirty="0"/>
              <a:t>The goal of sequence labelling is to assign </a:t>
            </a:r>
            <a:r>
              <a:rPr lang="en-US" altLang="zh-CN" b="1" i="1" u="sng" dirty="0">
                <a:effectLst>
                  <a:outerShdw blurRad="38100" dist="38100" dir="2700000" algn="tl">
                    <a:srgbClr val="000000">
                      <a:alpha val="43137"/>
                    </a:srgbClr>
                  </a:outerShdw>
                </a:effectLst>
              </a:rPr>
              <a:t>sequences of labels</a:t>
            </a:r>
            <a:r>
              <a:rPr lang="en-US" altLang="zh-CN" i="1" dirty="0"/>
              <a:t>, drawn from a fixed alphabet, to </a:t>
            </a:r>
            <a:r>
              <a:rPr lang="en-US" altLang="zh-CN" b="1" i="1" u="sng" dirty="0">
                <a:effectLst>
                  <a:outerShdw blurRad="38100" dist="38100" dir="2700000" algn="tl">
                    <a:srgbClr val="000000">
                      <a:alpha val="43137"/>
                    </a:srgbClr>
                  </a:outerShdw>
                </a:effectLst>
              </a:rPr>
              <a:t>sequences of input data</a:t>
            </a:r>
            <a:r>
              <a:rPr lang="en-US" altLang="zh-CN" i="1" dirty="0"/>
              <a:t>. </a:t>
            </a:r>
            <a:endParaRPr lang="zh-CN" altLang="en-US" dirty="0"/>
          </a:p>
        </p:txBody>
      </p:sp>
      <p:pic>
        <p:nvPicPr>
          <p:cNvPr id="4" name="图片 3"/>
          <p:cNvPicPr>
            <a:picLocks noChangeAspect="1"/>
          </p:cNvPicPr>
          <p:nvPr/>
        </p:nvPicPr>
        <p:blipFill>
          <a:blip r:embed="rId4"/>
          <a:stretch>
            <a:fillRect/>
          </a:stretch>
        </p:blipFill>
        <p:spPr>
          <a:xfrm>
            <a:off x="2939144" y="2074671"/>
            <a:ext cx="3579222" cy="1130011"/>
          </a:xfrm>
          <a:prstGeom prst="rect">
            <a:avLst/>
          </a:prstGeom>
        </p:spPr>
      </p:pic>
      <p:pic>
        <p:nvPicPr>
          <p:cNvPr id="5" name="图片 4"/>
          <p:cNvPicPr>
            <a:picLocks noChangeAspect="1"/>
          </p:cNvPicPr>
          <p:nvPr/>
        </p:nvPicPr>
        <p:blipFill>
          <a:blip r:embed="rId5"/>
          <a:stretch>
            <a:fillRect/>
          </a:stretch>
        </p:blipFill>
        <p:spPr>
          <a:xfrm>
            <a:off x="1693545" y="3694743"/>
            <a:ext cx="1750912" cy="1903165"/>
          </a:xfrm>
          <a:prstGeom prst="rect">
            <a:avLst/>
          </a:prstGeom>
        </p:spPr>
      </p:pic>
      <p:sp>
        <p:nvSpPr>
          <p:cNvPr id="14" name="矩形 13"/>
          <p:cNvSpPr/>
          <p:nvPr/>
        </p:nvSpPr>
        <p:spPr>
          <a:xfrm>
            <a:off x="599259" y="3261932"/>
            <a:ext cx="7916091" cy="369332"/>
          </a:xfrm>
          <a:prstGeom prst="rect">
            <a:avLst/>
          </a:prstGeom>
        </p:spPr>
        <p:txBody>
          <a:bodyPr wrap="square">
            <a:spAutoFit/>
          </a:bodyPr>
          <a:lstStyle/>
          <a:p>
            <a:pPr marL="285750" indent="-285750">
              <a:buFont typeface="Wingdings" panose="05000000000000000000" pitchFamily="2" charset="2"/>
              <a:buChar char="Ø"/>
            </a:pPr>
            <a:r>
              <a:rPr lang="en-US" altLang="zh-CN" i="1" dirty="0" smtClean="0"/>
              <a:t>Three levels of sequence labelling</a:t>
            </a:r>
            <a:endParaRPr lang="zh-CN" altLang="en-US" dirty="0"/>
          </a:p>
        </p:txBody>
      </p:sp>
      <p:sp>
        <p:nvSpPr>
          <p:cNvPr id="6" name="矩形 5"/>
          <p:cNvSpPr/>
          <p:nvPr/>
        </p:nvSpPr>
        <p:spPr>
          <a:xfrm>
            <a:off x="3709851" y="5084115"/>
            <a:ext cx="4924697" cy="646331"/>
          </a:xfrm>
          <a:prstGeom prst="rect">
            <a:avLst/>
          </a:prstGeom>
        </p:spPr>
        <p:txBody>
          <a:bodyPr wrap="square">
            <a:spAutoFit/>
          </a:bodyPr>
          <a:lstStyle/>
          <a:p>
            <a:r>
              <a:rPr lang="en-US" altLang="zh-CN" i="1" dirty="0">
                <a:solidFill>
                  <a:srgbClr val="FF0000"/>
                </a:solidFill>
              </a:rPr>
              <a:t>the label sequences are constrained to be length </a:t>
            </a:r>
            <a:r>
              <a:rPr lang="en-US" altLang="zh-CN" i="1" dirty="0" smtClean="0">
                <a:solidFill>
                  <a:srgbClr val="FF0000"/>
                </a:solidFill>
              </a:rPr>
              <a:t>1</a:t>
            </a:r>
          </a:p>
          <a:p>
            <a:pPr algn="ctr"/>
            <a:r>
              <a:rPr lang="en-US" altLang="zh-CN" b="1" i="1" dirty="0">
                <a:solidFill>
                  <a:srgbClr val="FF0000"/>
                </a:solidFill>
                <a:effectLst>
                  <a:outerShdw blurRad="38100" dist="38100" dir="2700000" algn="tl">
                    <a:srgbClr val="000000">
                      <a:alpha val="43137"/>
                    </a:srgbClr>
                  </a:outerShdw>
                </a:effectLst>
              </a:rPr>
              <a:t>standard pattern </a:t>
            </a:r>
            <a:r>
              <a:rPr lang="en-US" altLang="zh-CN" b="1" i="1" dirty="0" smtClean="0">
                <a:solidFill>
                  <a:srgbClr val="FF0000"/>
                </a:solidFill>
                <a:effectLst>
                  <a:outerShdw blurRad="38100" dist="38100" dir="2700000" algn="tl">
                    <a:srgbClr val="000000">
                      <a:alpha val="43137"/>
                    </a:srgbClr>
                  </a:outerShdw>
                </a:effectLst>
              </a:rPr>
              <a:t>classification</a:t>
            </a:r>
            <a:endParaRPr lang="zh-CN" altLang="en-US" b="1" i="1" dirty="0">
              <a:solidFill>
                <a:srgbClr val="FF0000"/>
              </a:solidFill>
              <a:effectLst>
                <a:outerShdw blurRad="38100" dist="38100" dir="2700000" algn="tl">
                  <a:srgbClr val="000000">
                    <a:alpha val="43137"/>
                  </a:srgbClr>
                </a:outerShdw>
              </a:effectLst>
            </a:endParaRPr>
          </a:p>
        </p:txBody>
      </p:sp>
      <p:sp>
        <p:nvSpPr>
          <p:cNvPr id="8" name="矩形 7"/>
          <p:cNvSpPr/>
          <p:nvPr/>
        </p:nvSpPr>
        <p:spPr>
          <a:xfrm>
            <a:off x="3571874" y="4409407"/>
            <a:ext cx="5200650" cy="646331"/>
          </a:xfrm>
          <a:prstGeom prst="rect">
            <a:avLst/>
          </a:prstGeom>
        </p:spPr>
        <p:txBody>
          <a:bodyPr wrap="square">
            <a:spAutoFit/>
          </a:bodyPr>
          <a:lstStyle/>
          <a:p>
            <a:r>
              <a:rPr lang="en-US" altLang="zh-CN" i="1" dirty="0">
                <a:solidFill>
                  <a:srgbClr val="FF0000"/>
                </a:solidFill>
              </a:rPr>
              <a:t>locations of the target labels are known in </a:t>
            </a:r>
            <a:r>
              <a:rPr lang="en-US" altLang="zh-CN" i="1" dirty="0" smtClean="0">
                <a:solidFill>
                  <a:srgbClr val="FF0000"/>
                </a:solidFill>
              </a:rPr>
              <a:t>advance</a:t>
            </a:r>
          </a:p>
          <a:p>
            <a:pPr algn="ctr"/>
            <a:r>
              <a:rPr lang="en-US" altLang="zh-CN" b="1" i="1" dirty="0" smtClean="0">
                <a:solidFill>
                  <a:srgbClr val="FF0000"/>
                </a:solidFill>
                <a:effectLst>
                  <a:outerShdw blurRad="38100" dist="38100" dir="2700000" algn="tl">
                    <a:srgbClr val="000000">
                      <a:alpha val="43137"/>
                    </a:srgbClr>
                  </a:outerShdw>
                </a:effectLst>
              </a:rPr>
              <a:t>Context aids inferring</a:t>
            </a:r>
            <a:endParaRPr lang="zh-CN" altLang="en-US" b="1" i="1" dirty="0">
              <a:solidFill>
                <a:srgbClr val="FF0000"/>
              </a:solidFill>
              <a:effectLst>
                <a:outerShdw blurRad="38100" dist="38100" dir="2700000" algn="tl">
                  <a:srgbClr val="000000">
                    <a:alpha val="43137"/>
                  </a:srgbClr>
                </a:outerShdw>
              </a:effectLst>
            </a:endParaRPr>
          </a:p>
        </p:txBody>
      </p:sp>
      <p:sp>
        <p:nvSpPr>
          <p:cNvPr id="11" name="矩形 10"/>
          <p:cNvSpPr/>
          <p:nvPr/>
        </p:nvSpPr>
        <p:spPr>
          <a:xfrm>
            <a:off x="3959295" y="3630615"/>
            <a:ext cx="4127477" cy="646331"/>
          </a:xfrm>
          <a:prstGeom prst="rect">
            <a:avLst/>
          </a:prstGeom>
        </p:spPr>
        <p:txBody>
          <a:bodyPr wrap="none">
            <a:spAutoFit/>
          </a:bodyPr>
          <a:lstStyle/>
          <a:p>
            <a:r>
              <a:rPr lang="en-US" altLang="zh-CN" i="1" dirty="0">
                <a:solidFill>
                  <a:srgbClr val="FF0000"/>
                </a:solidFill>
              </a:rPr>
              <a:t>locations of the target labels are </a:t>
            </a:r>
            <a:r>
              <a:rPr lang="en-US" altLang="zh-CN" i="1" dirty="0" smtClean="0">
                <a:solidFill>
                  <a:srgbClr val="FF0000"/>
                </a:solidFill>
              </a:rPr>
              <a:t>unknown</a:t>
            </a:r>
          </a:p>
          <a:p>
            <a:pPr algn="ctr"/>
            <a:r>
              <a:rPr lang="en-US" altLang="zh-CN" b="1" i="1" dirty="0">
                <a:solidFill>
                  <a:srgbClr val="FF0000"/>
                </a:solidFill>
                <a:effectLst>
                  <a:outerShdw blurRad="38100" dist="38100" dir="2700000" algn="tl">
                    <a:srgbClr val="000000">
                      <a:alpha val="43137"/>
                    </a:srgbClr>
                  </a:outerShdw>
                </a:effectLst>
              </a:rPr>
              <a:t>RNN + </a:t>
            </a:r>
            <a:r>
              <a:rPr lang="en-US" altLang="zh-CN" b="1" i="1" dirty="0" smtClean="0">
                <a:solidFill>
                  <a:srgbClr val="FF0000"/>
                </a:solidFill>
                <a:effectLst>
                  <a:outerShdw blurRad="38100" dist="38100" dir="2700000" algn="tl">
                    <a:srgbClr val="000000">
                      <a:alpha val="43137"/>
                    </a:srgbClr>
                  </a:outerShdw>
                </a:effectLst>
              </a:rPr>
              <a:t>Markov </a:t>
            </a:r>
            <a:r>
              <a:rPr lang="en-US" altLang="zh-CN" b="1" i="1" dirty="0">
                <a:solidFill>
                  <a:srgbClr val="FF0000"/>
                </a:solidFill>
                <a:effectLst>
                  <a:outerShdw blurRad="38100" dist="38100" dir="2700000" algn="tl">
                    <a:srgbClr val="000000">
                      <a:alpha val="43137"/>
                    </a:srgbClr>
                  </a:outerShdw>
                </a:effectLst>
              </a:rPr>
              <a:t>or </a:t>
            </a:r>
            <a:r>
              <a:rPr lang="en-US" altLang="zh-CN" b="1" i="1" u="sng" dirty="0">
                <a:solidFill>
                  <a:srgbClr val="00B050"/>
                </a:solidFill>
              </a:rPr>
              <a:t>RNN + CTC</a:t>
            </a:r>
            <a:endParaRPr lang="zh-CN" altLang="en-US" b="1" i="1" u="sng" dirty="0">
              <a:solidFill>
                <a:srgbClr val="00B050"/>
              </a:solidFill>
            </a:endParaRPr>
          </a:p>
        </p:txBody>
      </p:sp>
      <p:sp>
        <p:nvSpPr>
          <p:cNvPr id="15" name="矩形 14"/>
          <p:cNvSpPr/>
          <p:nvPr/>
        </p:nvSpPr>
        <p:spPr>
          <a:xfrm>
            <a:off x="628651" y="5659600"/>
            <a:ext cx="7708526" cy="120032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b="1" i="1" dirty="0" smtClean="0">
                <a:effectLst>
                  <a:outerShdw blurRad="38100" dist="38100" dir="2700000" algn="tl">
                    <a:srgbClr val="000000">
                      <a:alpha val="43137"/>
                    </a:srgbClr>
                  </a:outerShdw>
                </a:effectLst>
              </a:rPr>
              <a:t>Output: </a:t>
            </a:r>
            <a:r>
              <a:rPr lang="en-US" altLang="zh-CN" sz="1600" i="1" dirty="0" smtClean="0"/>
              <a:t>Logistic </a:t>
            </a:r>
            <a:r>
              <a:rPr lang="en-US" altLang="zh-CN" sz="1600" i="1" dirty="0"/>
              <a:t>sigmoid output (two classes) and softmax output (multiple classes) </a:t>
            </a:r>
            <a:endParaRPr lang="en-US" altLang="zh-CN" sz="1600" i="1" dirty="0" smtClean="0"/>
          </a:p>
          <a:p>
            <a:pPr marL="285750" indent="-285750">
              <a:lnSpc>
                <a:spcPct val="150000"/>
              </a:lnSpc>
              <a:buFont typeface="Arial" panose="020B0604020202020204" pitchFamily="34" charset="0"/>
              <a:buChar char="•"/>
            </a:pPr>
            <a:r>
              <a:rPr lang="en-US" altLang="zh-CN" sz="1600" i="1" dirty="0" smtClean="0"/>
              <a:t>Classification </a:t>
            </a:r>
            <a:r>
              <a:rPr lang="en-US" altLang="zh-CN" sz="1600" i="1" dirty="0"/>
              <a:t>targets typically presented at the ends of the </a:t>
            </a:r>
            <a:r>
              <a:rPr lang="en-US" altLang="zh-CN" sz="1600" i="1" dirty="0" smtClean="0"/>
              <a:t>sequences or </a:t>
            </a:r>
            <a:r>
              <a:rPr lang="en-US" altLang="zh-CN" sz="1600" i="1" dirty="0"/>
              <a:t>segments. </a:t>
            </a:r>
          </a:p>
          <a:p>
            <a:pPr marL="285750" indent="-285750">
              <a:lnSpc>
                <a:spcPct val="150000"/>
              </a:lnSpc>
              <a:buFont typeface="Arial" panose="020B0604020202020204" pitchFamily="34" charset="0"/>
              <a:buChar char="•"/>
            </a:pPr>
            <a:r>
              <a:rPr lang="en-US" altLang="zh-CN" sz="1600" b="1" i="1" dirty="0">
                <a:effectLst>
                  <a:outerShdw blurRad="38100" dist="38100" dir="2700000" algn="tl">
                    <a:srgbClr val="000000">
                      <a:alpha val="43137"/>
                    </a:srgbClr>
                  </a:outerShdw>
                </a:effectLst>
              </a:rPr>
              <a:t>Loss </a:t>
            </a:r>
            <a:r>
              <a:rPr lang="en-US" altLang="zh-CN" sz="1600" b="1" i="1" dirty="0" smtClean="0">
                <a:effectLst>
                  <a:outerShdw blurRad="38100" dist="38100" dir="2700000" algn="tl">
                    <a:srgbClr val="000000">
                      <a:alpha val="43137"/>
                    </a:srgbClr>
                  </a:outerShdw>
                </a:effectLst>
              </a:rPr>
              <a:t>functions:</a:t>
            </a:r>
            <a:r>
              <a:rPr lang="en-US" altLang="zh-CN" sz="1600" i="1" dirty="0" smtClean="0"/>
              <a:t> </a:t>
            </a:r>
            <a:r>
              <a:rPr lang="en-US" altLang="zh-CN" sz="1600" i="1" dirty="0"/>
              <a:t>based on maximum-likelihood </a:t>
            </a:r>
            <a:endParaRPr lang="zh-CN" altLang="en-US" sz="1600" dirty="0"/>
          </a:p>
        </p:txBody>
      </p:sp>
      <p:sp>
        <p:nvSpPr>
          <p:cNvPr id="16" name="左大括号 15"/>
          <p:cNvSpPr/>
          <p:nvPr/>
        </p:nvSpPr>
        <p:spPr>
          <a:xfrm>
            <a:off x="442818" y="5822158"/>
            <a:ext cx="195998" cy="87521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任意多边形 16"/>
          <p:cNvSpPr/>
          <p:nvPr/>
        </p:nvSpPr>
        <p:spPr>
          <a:xfrm>
            <a:off x="190325" y="4679576"/>
            <a:ext cx="1477110" cy="1532965"/>
          </a:xfrm>
          <a:custGeom>
            <a:avLst/>
            <a:gdLst>
              <a:gd name="connsiteX0" fmla="*/ 51722 w 1477110"/>
              <a:gd name="connsiteY0" fmla="*/ 1532965 h 1532965"/>
              <a:gd name="connsiteX1" fmla="*/ 172746 w 1477110"/>
              <a:gd name="connsiteY1" fmla="*/ 524436 h 1532965"/>
              <a:gd name="connsiteX2" fmla="*/ 1477110 w 1477110"/>
              <a:gd name="connsiteY2" fmla="*/ 0 h 1532965"/>
            </a:gdLst>
            <a:ahLst/>
            <a:cxnLst>
              <a:cxn ang="0">
                <a:pos x="connsiteX0" y="connsiteY0"/>
              </a:cxn>
              <a:cxn ang="0">
                <a:pos x="connsiteX1" y="connsiteY1"/>
              </a:cxn>
              <a:cxn ang="0">
                <a:pos x="connsiteX2" y="connsiteY2"/>
              </a:cxn>
            </a:cxnLst>
            <a:rect l="l" t="t" r="r" b="b"/>
            <a:pathLst>
              <a:path w="1477110" h="1532965">
                <a:moveTo>
                  <a:pt x="51722" y="1532965"/>
                </a:moveTo>
                <a:cubicBezTo>
                  <a:pt x="-6549" y="1156447"/>
                  <a:pt x="-64819" y="779930"/>
                  <a:pt x="172746" y="524436"/>
                </a:cubicBezTo>
                <a:cubicBezTo>
                  <a:pt x="410311" y="268942"/>
                  <a:pt x="1248510" y="85165"/>
                  <a:pt x="1477110" y="0"/>
                </a:cubicBezTo>
              </a:path>
            </a:pathLst>
          </a:custGeom>
          <a:noFill/>
          <a:ln w="38100">
            <a:solidFill>
              <a:schemeClr val="accent5"/>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268941" y="5405718"/>
            <a:ext cx="1358153" cy="833717"/>
          </a:xfrm>
          <a:custGeom>
            <a:avLst/>
            <a:gdLst>
              <a:gd name="connsiteX0" fmla="*/ 0 w 1358153"/>
              <a:gd name="connsiteY0" fmla="*/ 833717 h 833717"/>
              <a:gd name="connsiteX1" fmla="*/ 67235 w 1358153"/>
              <a:gd name="connsiteY1" fmla="*/ 632011 h 833717"/>
              <a:gd name="connsiteX2" fmla="*/ 309283 w 1358153"/>
              <a:gd name="connsiteY2" fmla="*/ 242047 h 833717"/>
              <a:gd name="connsiteX3" fmla="*/ 1358153 w 1358153"/>
              <a:gd name="connsiteY3" fmla="*/ 0 h 833717"/>
              <a:gd name="connsiteX4" fmla="*/ 1358153 w 1358153"/>
              <a:gd name="connsiteY4" fmla="*/ 0 h 83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153" h="833717">
                <a:moveTo>
                  <a:pt x="0" y="833717"/>
                </a:moveTo>
                <a:cubicBezTo>
                  <a:pt x="7844" y="782170"/>
                  <a:pt x="15688" y="730623"/>
                  <a:pt x="67235" y="632011"/>
                </a:cubicBezTo>
                <a:cubicBezTo>
                  <a:pt x="118782" y="533399"/>
                  <a:pt x="94130" y="347382"/>
                  <a:pt x="309283" y="242047"/>
                </a:cubicBezTo>
                <a:cubicBezTo>
                  <a:pt x="524436" y="136712"/>
                  <a:pt x="1358153" y="0"/>
                  <a:pt x="1358153" y="0"/>
                </a:cubicBezTo>
                <a:lnTo>
                  <a:pt x="1358153" y="0"/>
                </a:lnTo>
              </a:path>
            </a:pathLst>
          </a:custGeom>
          <a:noFill/>
          <a:ln w="38100">
            <a:solidFill>
              <a:schemeClr val="accent5"/>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6"/>
          <a:stretch>
            <a:fillRect/>
          </a:stretch>
        </p:blipFill>
        <p:spPr>
          <a:xfrm>
            <a:off x="5164183" y="6442021"/>
            <a:ext cx="1184365" cy="385976"/>
          </a:xfrm>
          <a:prstGeom prst="rect">
            <a:avLst/>
          </a:prstGeom>
        </p:spPr>
      </p:pic>
      <p:sp>
        <p:nvSpPr>
          <p:cNvPr id="20" name="文本框 19"/>
          <p:cNvSpPr txBox="1"/>
          <p:nvPr/>
        </p:nvSpPr>
        <p:spPr>
          <a:xfrm>
            <a:off x="6377533" y="6428745"/>
            <a:ext cx="1332416" cy="369332"/>
          </a:xfrm>
          <a:prstGeom prst="rect">
            <a:avLst/>
          </a:prstGeom>
          <a:noFill/>
        </p:spPr>
        <p:txBody>
          <a:bodyPr wrap="none" rtlCol="0">
            <a:spAutoFit/>
          </a:bodyPr>
          <a:lstStyle/>
          <a:p>
            <a:r>
              <a:rPr lang="en-US" altLang="zh-CN" i="1" dirty="0" err="1" smtClean="0">
                <a:latin typeface="Times New Roman" panose="02020603050405020304" pitchFamily="18" charset="0"/>
                <a:cs typeface="Times New Roman" panose="02020603050405020304" pitchFamily="18" charset="0"/>
              </a:rPr>
              <a:t>z</a:t>
            </a:r>
            <a:r>
              <a:rPr lang="en-US" altLang="zh-CN" i="1" baseline="-25000" dirty="0" err="1" smtClean="0">
                <a:latin typeface="Times New Roman" panose="02020603050405020304" pitchFamily="18" charset="0"/>
                <a:cs typeface="Times New Roman" panose="02020603050405020304" pitchFamily="18" charset="0"/>
              </a:rPr>
              <a:t>k</a:t>
            </a:r>
            <a:r>
              <a:rPr lang="en-US" altLang="zh-CN" i="1" baseline="-25000" dirty="0" smtClean="0">
                <a:latin typeface="Times New Roman" panose="02020603050405020304" pitchFamily="18" charset="0"/>
                <a:cs typeface="Times New Roman" panose="02020603050405020304" pitchFamily="18" charset="0"/>
              </a:rPr>
              <a:t> </a:t>
            </a:r>
            <a:r>
              <a:rPr lang="en-US" altLang="zh-CN" i="1" dirty="0" smtClean="0">
                <a:latin typeface="Times New Roman" panose="02020603050405020304" pitchFamily="18" charset="0"/>
                <a:cs typeface="Times New Roman" panose="02020603050405020304" pitchFamily="18" charset="0"/>
              </a:rPr>
              <a:t>is one-hot</a:t>
            </a:r>
            <a:endParaRPr lang="zh-CN" alt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02670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Connectionist </a:t>
            </a:r>
            <a:r>
              <a:rPr lang="en-US" altLang="zh-CN" sz="3200" b="1" i="1" dirty="0">
                <a:effectLst>
                  <a:outerShdw blurRad="38100" dist="38100" dir="2700000" algn="tl">
                    <a:srgbClr val="000000">
                      <a:alpha val="43137"/>
                    </a:srgbClr>
                  </a:outerShdw>
                </a:effectLst>
              </a:rPr>
              <a:t>temporal classification (CTC) </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r>
              <a:rPr lang="en-US" altLang="zh-CN" sz="1800" b="1" i="1" dirty="0" smtClean="0">
                <a:solidFill>
                  <a:srgbClr val="0070C0"/>
                </a:solidFill>
              </a:rPr>
              <a:t>output</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sp>
        <p:nvSpPr>
          <p:cNvPr id="2" name="矩形 1"/>
          <p:cNvSpPr/>
          <p:nvPr/>
        </p:nvSpPr>
        <p:spPr>
          <a:xfrm>
            <a:off x="518443" y="1290422"/>
            <a:ext cx="7366000" cy="923330"/>
          </a:xfrm>
          <a:prstGeom prst="rect">
            <a:avLst/>
          </a:prstGeom>
        </p:spPr>
        <p:txBody>
          <a:bodyPr wrap="square">
            <a:spAutoFit/>
          </a:bodyPr>
          <a:lstStyle/>
          <a:p>
            <a:pPr marL="285750" indent="-285750">
              <a:buFont typeface="Arial" panose="020B0604020202020204" pitchFamily="34" charset="0"/>
              <a:buChar char="•"/>
            </a:pPr>
            <a:r>
              <a:rPr lang="en-US" altLang="zh-CN" i="1" dirty="0" smtClean="0"/>
              <a:t>Assume that the </a:t>
            </a:r>
            <a:r>
              <a:rPr lang="en-US" altLang="zh-CN" i="1" dirty="0"/>
              <a:t>labels are drawn from an alphabet </a:t>
            </a:r>
            <a:r>
              <a:rPr lang="en-US" altLang="zh-CN" b="1" i="1" dirty="0">
                <a:effectLst>
                  <a:outerShdw blurRad="38100" dist="38100" dir="2700000" algn="tl">
                    <a:srgbClr val="000000">
                      <a:alpha val="43137"/>
                    </a:srgbClr>
                  </a:outerShdw>
                </a:effectLst>
              </a:rPr>
              <a:t>A</a:t>
            </a:r>
            <a:r>
              <a:rPr lang="en-US" altLang="zh-CN" i="1" dirty="0"/>
              <a:t>,CTC consists of a softmax output layer with one more unit than there are labels in </a:t>
            </a:r>
            <a:r>
              <a:rPr lang="en-US" altLang="zh-CN" b="1" i="1" dirty="0" smtClean="0">
                <a:effectLst>
                  <a:outerShdw blurRad="38100" dist="38100" dir="2700000" algn="tl">
                    <a:srgbClr val="000000">
                      <a:alpha val="43137"/>
                    </a:srgbClr>
                  </a:outerShdw>
                </a:effectLst>
              </a:rPr>
              <a:t>A</a:t>
            </a:r>
            <a:r>
              <a:rPr lang="en-US" altLang="zh-CN" i="1" dirty="0" smtClean="0"/>
              <a:t> (blank label or no label). </a:t>
            </a:r>
            <a:endParaRPr lang="zh-CN" altLang="en-US" i="1" dirty="0"/>
          </a:p>
        </p:txBody>
      </p:sp>
      <p:sp>
        <p:nvSpPr>
          <p:cNvPr id="7" name="矩形 6"/>
          <p:cNvSpPr/>
          <p:nvPr/>
        </p:nvSpPr>
        <p:spPr>
          <a:xfrm>
            <a:off x="518443" y="2512046"/>
            <a:ext cx="3964657" cy="923330"/>
          </a:xfrm>
          <a:prstGeom prst="rect">
            <a:avLst/>
          </a:prstGeom>
        </p:spPr>
        <p:txBody>
          <a:bodyPr wrap="square">
            <a:spAutoFit/>
          </a:bodyPr>
          <a:lstStyle/>
          <a:p>
            <a:pPr marL="285750" indent="-285750">
              <a:buFont typeface="Arial" panose="020B0604020202020204" pitchFamily="34" charset="0"/>
              <a:buChar char="•"/>
            </a:pPr>
            <a:r>
              <a:rPr lang="en-US" altLang="zh-CN" i="1" dirty="0"/>
              <a:t>The activation vector is the probabilities of the corresponding labels occur at particular times</a:t>
            </a:r>
            <a:r>
              <a:rPr lang="en-US" altLang="zh-CN" i="1" dirty="0" smtClean="0"/>
              <a:t>.</a:t>
            </a:r>
            <a:endParaRPr lang="zh-CN" altLang="en-US" dirty="0"/>
          </a:p>
        </p:txBody>
      </p:sp>
      <p:grpSp>
        <p:nvGrpSpPr>
          <p:cNvPr id="19" name="组合 18"/>
          <p:cNvGrpSpPr/>
          <p:nvPr/>
        </p:nvGrpSpPr>
        <p:grpSpPr>
          <a:xfrm>
            <a:off x="5320551" y="3746580"/>
            <a:ext cx="3568700" cy="2216073"/>
            <a:chOff x="1293491" y="1478821"/>
            <a:chExt cx="5066667" cy="3214355"/>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491" y="2016986"/>
              <a:ext cx="5066667" cy="2676190"/>
            </a:xfrm>
            <a:prstGeom prst="rect">
              <a:avLst/>
            </a:prstGeom>
          </p:spPr>
        </p:pic>
        <p:cxnSp>
          <p:nvCxnSpPr>
            <p:cNvPr id="24" name="直接箭头连接符 23"/>
            <p:cNvCxnSpPr/>
            <p:nvPr/>
          </p:nvCxnSpPr>
          <p:spPr>
            <a:xfrm flipV="1">
              <a:off x="4424669" y="1478821"/>
              <a:ext cx="0" cy="5742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5464427" y="1478821"/>
              <a:ext cx="0" cy="5742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3379140" y="1478821"/>
              <a:ext cx="0" cy="5742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507251" y="3724317"/>
            <a:ext cx="4572000" cy="1200329"/>
          </a:xfrm>
          <a:prstGeom prst="rect">
            <a:avLst/>
          </a:prstGeom>
        </p:spPr>
        <p:txBody>
          <a:bodyPr>
            <a:spAutoFit/>
          </a:bodyPr>
          <a:lstStyle/>
          <a:p>
            <a:pPr marL="285750" indent="-285750">
              <a:buFont typeface="Arial" panose="020B0604020202020204" pitchFamily="34" charset="0"/>
              <a:buChar char="•"/>
            </a:pPr>
            <a:r>
              <a:rPr lang="en-US" altLang="zh-CN" i="1" dirty="0"/>
              <a:t>The complete sequence of network outputs vector is then used to define a distribution over all possible label sequences of length up to that of the input sequence. </a:t>
            </a:r>
            <a:endParaRPr lang="zh-CN" altLang="en-US" dirty="0"/>
          </a:p>
        </p:txBody>
      </p:sp>
      <p:sp>
        <p:nvSpPr>
          <p:cNvPr id="12" name="矩形 11"/>
          <p:cNvSpPr/>
          <p:nvPr/>
        </p:nvSpPr>
        <p:spPr>
          <a:xfrm>
            <a:off x="5207000" y="3988352"/>
            <a:ext cx="3682252" cy="2570922"/>
          </a:xfrm>
          <a:prstGeom prst="rect">
            <a:avLst/>
          </a:prstGeom>
          <a:solidFill>
            <a:schemeClr val="accent4">
              <a:alpha val="22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404513" y="3405801"/>
            <a:ext cx="770123" cy="307777"/>
          </a:xfrm>
          <a:prstGeom prst="rect">
            <a:avLst/>
          </a:prstGeom>
          <a:noFill/>
          <a:ln w="38100">
            <a:solidFill>
              <a:schemeClr val="accent1">
                <a:shade val="50000"/>
              </a:schemeClr>
            </a:solidFill>
          </a:ln>
        </p:spPr>
        <p:txBody>
          <a:bodyPr wrap="square" rtlCol="0">
            <a:spAutoFit/>
          </a:bodyPr>
          <a:lstStyle/>
          <a:p>
            <a:pPr algn="ctr"/>
            <a:r>
              <a:rPr lang="en-US" altLang="zh-CN" sz="1400" dirty="0" smtClean="0"/>
              <a:t>softmax</a:t>
            </a:r>
            <a:endParaRPr lang="zh-CN" altLang="en-US" sz="1400" dirty="0"/>
          </a:p>
        </p:txBody>
      </p:sp>
      <p:sp>
        <p:nvSpPr>
          <p:cNvPr id="28" name="文本框 27"/>
          <p:cNvSpPr txBox="1"/>
          <p:nvPr/>
        </p:nvSpPr>
        <p:spPr>
          <a:xfrm>
            <a:off x="7223663" y="3405801"/>
            <a:ext cx="770123" cy="307777"/>
          </a:xfrm>
          <a:prstGeom prst="rect">
            <a:avLst/>
          </a:prstGeom>
          <a:noFill/>
          <a:ln w="38100">
            <a:solidFill>
              <a:schemeClr val="accent1">
                <a:shade val="50000"/>
              </a:schemeClr>
            </a:solidFill>
          </a:ln>
        </p:spPr>
        <p:txBody>
          <a:bodyPr wrap="square" rtlCol="0">
            <a:spAutoFit/>
          </a:bodyPr>
          <a:lstStyle/>
          <a:p>
            <a:pPr algn="ctr"/>
            <a:r>
              <a:rPr lang="en-US" altLang="zh-CN" sz="1400" dirty="0" smtClean="0"/>
              <a:t>softmax</a:t>
            </a:r>
            <a:endParaRPr lang="zh-CN" altLang="en-US" sz="1400" dirty="0"/>
          </a:p>
        </p:txBody>
      </p:sp>
      <p:sp>
        <p:nvSpPr>
          <p:cNvPr id="29" name="文本框 28"/>
          <p:cNvSpPr txBox="1"/>
          <p:nvPr/>
        </p:nvSpPr>
        <p:spPr>
          <a:xfrm>
            <a:off x="8037536" y="3402120"/>
            <a:ext cx="770123" cy="307777"/>
          </a:xfrm>
          <a:prstGeom prst="rect">
            <a:avLst/>
          </a:prstGeom>
          <a:noFill/>
          <a:ln w="38100">
            <a:solidFill>
              <a:schemeClr val="accent1">
                <a:shade val="50000"/>
              </a:schemeClr>
            </a:solidFill>
          </a:ln>
        </p:spPr>
        <p:txBody>
          <a:bodyPr wrap="square" rtlCol="0">
            <a:spAutoFit/>
          </a:bodyPr>
          <a:lstStyle/>
          <a:p>
            <a:pPr algn="ctr"/>
            <a:r>
              <a:rPr lang="en-US" altLang="zh-CN" sz="1400" dirty="0" smtClean="0"/>
              <a:t>softmax</a:t>
            </a:r>
            <a:endParaRPr lang="zh-CN" altLang="en-US" sz="1400" dirty="0"/>
          </a:p>
        </p:txBody>
      </p:sp>
      <p:cxnSp>
        <p:nvCxnSpPr>
          <p:cNvPr id="30" name="直接箭头连接符 29"/>
          <p:cNvCxnSpPr/>
          <p:nvPr/>
        </p:nvCxnSpPr>
        <p:spPr>
          <a:xfrm flipV="1">
            <a:off x="7497417" y="3006208"/>
            <a:ext cx="0" cy="39591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8229769" y="3006208"/>
            <a:ext cx="0" cy="39591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6761000" y="3006208"/>
            <a:ext cx="0" cy="39591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4892253" y="2805147"/>
            <a:ext cx="1943865" cy="369332"/>
          </a:xfrm>
          <a:prstGeom prst="rect">
            <a:avLst/>
          </a:prstGeom>
        </p:spPr>
        <p:txBody>
          <a:bodyPr wrap="none">
            <a:spAutoFit/>
          </a:bodyPr>
          <a:lstStyle/>
          <a:p>
            <a:r>
              <a:rPr lang="en-US" altLang="zh-CN" b="1" i="1" dirty="0"/>
              <a:t>activation </a:t>
            </a:r>
            <a:r>
              <a:rPr lang="en-US" altLang="zh-CN" b="1" i="1" dirty="0" smtClean="0"/>
              <a:t>vectors </a:t>
            </a:r>
            <a:endParaRPr lang="zh-CN" altLang="en-US" b="1" dirty="0"/>
          </a:p>
        </p:txBody>
      </p:sp>
      <p:sp>
        <p:nvSpPr>
          <p:cNvPr id="34" name="椭圆 33"/>
          <p:cNvSpPr/>
          <p:nvPr/>
        </p:nvSpPr>
        <p:spPr>
          <a:xfrm>
            <a:off x="4711700" y="2768600"/>
            <a:ext cx="4318000" cy="43127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170494" y="6052761"/>
            <a:ext cx="761747" cy="461665"/>
          </a:xfrm>
          <a:prstGeom prst="rect">
            <a:avLst/>
          </a:prstGeom>
          <a:noFill/>
        </p:spPr>
        <p:txBody>
          <a:bodyPr wrap="none" rtlCol="0">
            <a:spAutoFit/>
          </a:bodyPr>
          <a:lstStyle/>
          <a:p>
            <a:r>
              <a:rPr lang="en-US" altLang="zh-CN" sz="2400" b="1" dirty="0" smtClean="0">
                <a:solidFill>
                  <a:srgbClr val="FFC000"/>
                </a:solidFill>
              </a:rPr>
              <a:t>RNN</a:t>
            </a:r>
            <a:endParaRPr lang="zh-CN" altLang="en-US" sz="2400" b="1" dirty="0">
              <a:solidFill>
                <a:srgbClr val="FFC000"/>
              </a:solidFill>
            </a:endParaRPr>
          </a:p>
        </p:txBody>
      </p:sp>
      <p:sp>
        <p:nvSpPr>
          <p:cNvPr id="36" name="文本框 35"/>
          <p:cNvSpPr txBox="1"/>
          <p:nvPr/>
        </p:nvSpPr>
        <p:spPr>
          <a:xfrm>
            <a:off x="5652097" y="2303108"/>
            <a:ext cx="2437206" cy="400110"/>
          </a:xfrm>
          <a:prstGeom prst="rect">
            <a:avLst/>
          </a:prstGeom>
          <a:noFill/>
        </p:spPr>
        <p:txBody>
          <a:bodyPr wrap="none" rtlCol="0">
            <a:spAutoFit/>
          </a:bodyPr>
          <a:lstStyle/>
          <a:p>
            <a:r>
              <a:rPr lang="en-US" altLang="zh-CN" sz="2000" b="1" dirty="0" smtClean="0">
                <a:solidFill>
                  <a:schemeClr val="accent5"/>
                </a:solidFill>
              </a:rPr>
              <a:t>Labelling distribution</a:t>
            </a:r>
            <a:endParaRPr lang="zh-CN" altLang="en-US" sz="2000" b="1" dirty="0">
              <a:solidFill>
                <a:schemeClr val="accent5"/>
              </a:solidFill>
            </a:endParaRPr>
          </a:p>
        </p:txBody>
      </p:sp>
      <p:sp>
        <p:nvSpPr>
          <p:cNvPr id="22" name="矩形 21"/>
          <p:cNvSpPr/>
          <p:nvPr/>
        </p:nvSpPr>
        <p:spPr>
          <a:xfrm>
            <a:off x="518442" y="5112954"/>
            <a:ext cx="4802107" cy="923330"/>
          </a:xfrm>
          <a:prstGeom prst="rect">
            <a:avLst/>
          </a:prstGeom>
        </p:spPr>
        <p:txBody>
          <a:bodyPr wrap="square">
            <a:spAutoFit/>
          </a:bodyPr>
          <a:lstStyle/>
          <a:p>
            <a:pPr marL="285750" indent="-285750">
              <a:buFont typeface="Arial" panose="020B0604020202020204" pitchFamily="34" charset="0"/>
              <a:buChar char="•"/>
            </a:pPr>
            <a:r>
              <a:rPr lang="en-US" altLang="zh-CN" i="1" dirty="0" smtClean="0"/>
              <a:t>Notation</a:t>
            </a:r>
          </a:p>
          <a:p>
            <a:r>
              <a:rPr lang="en-US" altLang="zh-CN" dirty="0"/>
              <a:t> </a:t>
            </a:r>
            <a:r>
              <a:rPr lang="en-US" altLang="zh-CN" dirty="0" smtClean="0"/>
              <a:t>    </a:t>
            </a:r>
            <a:r>
              <a:rPr lang="en-US" altLang="zh-CN" u="sng" dirty="0" smtClean="0"/>
              <a:t>label: </a:t>
            </a:r>
            <a:r>
              <a:rPr lang="en-US" altLang="zh-CN" dirty="0" smtClean="0"/>
              <a:t>element in </a:t>
            </a:r>
            <a:r>
              <a:rPr lang="en-US" altLang="zh-CN" b="1" dirty="0" smtClean="0">
                <a:effectLst>
                  <a:outerShdw blurRad="38100" dist="38100" dir="2700000" algn="tl">
                    <a:srgbClr val="000000">
                      <a:alpha val="43137"/>
                    </a:srgbClr>
                  </a:outerShdw>
                </a:effectLst>
              </a:rPr>
              <a:t>A’ </a:t>
            </a:r>
            <a:r>
              <a:rPr lang="en-US" altLang="zh-CN" dirty="0" smtClean="0"/>
              <a:t>(</a:t>
            </a:r>
            <a:r>
              <a:rPr lang="en-US" altLang="zh-CN" b="1" dirty="0" smtClean="0">
                <a:effectLst>
                  <a:outerShdw blurRad="38100" dist="38100" dir="2700000" algn="tl">
                    <a:srgbClr val="000000">
                      <a:alpha val="43137"/>
                    </a:srgbClr>
                  </a:outerShdw>
                </a:effectLst>
              </a:rPr>
              <a:t>A </a:t>
            </a:r>
            <a:r>
              <a:rPr lang="en-US" altLang="zh-CN" dirty="0" smtClean="0"/>
              <a:t>+ blank label)</a:t>
            </a:r>
          </a:p>
          <a:p>
            <a:r>
              <a:rPr lang="en-US" altLang="zh-CN" b="1" i="1" dirty="0">
                <a:effectLst>
                  <a:outerShdw blurRad="38100" dist="38100" dir="2700000" algn="tl">
                    <a:srgbClr val="000000">
                      <a:alpha val="43137"/>
                    </a:srgbClr>
                  </a:outerShdw>
                </a:effectLst>
              </a:rPr>
              <a:t> </a:t>
            </a:r>
            <a:r>
              <a:rPr lang="en-US" altLang="zh-CN" b="1" i="1" dirty="0" smtClean="0">
                <a:effectLst>
                  <a:outerShdw blurRad="38100" dist="38100" dir="2700000" algn="tl">
                    <a:srgbClr val="000000">
                      <a:alpha val="43137"/>
                    </a:srgbClr>
                  </a:outerShdw>
                </a:effectLst>
              </a:rPr>
              <a:t>    </a:t>
            </a:r>
            <a:r>
              <a:rPr lang="en-US" altLang="zh-CN" u="sng" dirty="0" smtClean="0"/>
              <a:t>labelling/label sequence: </a:t>
            </a:r>
            <a:r>
              <a:rPr lang="en-US" altLang="zh-CN" dirty="0" smtClean="0"/>
              <a:t>sequence of labels</a:t>
            </a:r>
            <a:endParaRPr lang="zh-CN" altLang="en-US" dirty="0"/>
          </a:p>
        </p:txBody>
      </p:sp>
    </p:spTree>
    <p:extLst>
      <p:ext uri="{BB962C8B-B14F-4D97-AF65-F5344CB8AC3E}">
        <p14:creationId xmlns:p14="http://schemas.microsoft.com/office/powerpoint/2010/main" val="11957476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Connectionist </a:t>
            </a:r>
            <a:r>
              <a:rPr lang="en-US" altLang="zh-CN" sz="3200" b="1" i="1" dirty="0">
                <a:effectLst>
                  <a:outerShdw blurRad="38100" dist="38100" dir="2700000" algn="tl">
                    <a:srgbClr val="000000">
                      <a:alpha val="43137"/>
                    </a:srgbClr>
                  </a:outerShdw>
                </a:effectLst>
              </a:rPr>
              <a:t>temporal classification (CTC) </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r>
              <a:rPr lang="en-US" altLang="zh-CN" sz="1700" i="1" dirty="0" smtClean="0">
                <a:effectLst>
                  <a:outerShdw blurRad="38100" dist="38100" dir="2700000" algn="tl">
                    <a:srgbClr val="000000">
                      <a:alpha val="43137"/>
                    </a:srgbClr>
                  </a:outerShdw>
                </a:effectLst>
              </a:rPr>
              <a:t>path &amp; labelling</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sp>
        <p:nvSpPr>
          <p:cNvPr id="2" name="矩形 1"/>
          <p:cNvSpPr/>
          <p:nvPr/>
        </p:nvSpPr>
        <p:spPr>
          <a:xfrm>
            <a:off x="628650" y="1315978"/>
            <a:ext cx="7570860" cy="4939814"/>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en-US" dirty="0"/>
              <a:t>由于被打断</a:t>
            </a:r>
            <a:r>
              <a:rPr lang="en-US" altLang="zh-CN" dirty="0"/>
              <a:t>/</a:t>
            </a:r>
            <a:r>
              <a:rPr lang="zh-CN" altLang="en-US" dirty="0"/>
              <a:t>动作持续时间不同</a:t>
            </a:r>
            <a:r>
              <a:rPr lang="en-US" altLang="zh-CN" dirty="0"/>
              <a:t>, </a:t>
            </a:r>
            <a:r>
              <a:rPr lang="zh-CN" altLang="en-US" dirty="0"/>
              <a:t>同一个</a:t>
            </a:r>
            <a:r>
              <a:rPr lang="en-US" altLang="zh-CN" dirty="0"/>
              <a:t>labelling</a:t>
            </a:r>
            <a:r>
              <a:rPr lang="zh-CN" altLang="en-US" dirty="0"/>
              <a:t>可能有不同的表现</a:t>
            </a:r>
            <a:r>
              <a:rPr lang="zh-CN" altLang="en-US" dirty="0" smtClean="0"/>
              <a:t>形式</a:t>
            </a:r>
            <a:r>
              <a:rPr lang="en-US" altLang="zh-CN" dirty="0" smtClean="0"/>
              <a:t>.</a:t>
            </a:r>
            <a:endParaRPr lang="zh-CN" altLang="en-US" dirty="0"/>
          </a:p>
          <a:p>
            <a:pPr marL="285750" indent="-285750">
              <a:spcBef>
                <a:spcPts val="600"/>
              </a:spcBef>
              <a:buFont typeface="Arial" panose="020B0604020202020204" pitchFamily="34" charset="0"/>
              <a:buChar char="•"/>
            </a:pPr>
            <a:r>
              <a:rPr lang="zh-CN" altLang="en-US" dirty="0"/>
              <a:t>这些不同的表现</a:t>
            </a:r>
            <a:r>
              <a:rPr lang="zh-CN" altLang="en-US" dirty="0" smtClean="0"/>
              <a:t>形式导致的不同</a:t>
            </a:r>
            <a:r>
              <a:rPr lang="en-US" altLang="zh-CN" dirty="0" smtClean="0"/>
              <a:t>network output </a:t>
            </a:r>
            <a:r>
              <a:rPr lang="zh-CN" altLang="en-US" dirty="0" smtClean="0"/>
              <a:t>称为</a:t>
            </a:r>
            <a:r>
              <a:rPr lang="zh-CN" altLang="en-US" dirty="0"/>
              <a:t>路径</a:t>
            </a:r>
            <a:r>
              <a:rPr lang="en-US" altLang="zh-CN" dirty="0" smtClean="0"/>
              <a:t>path</a:t>
            </a:r>
            <a:endParaRPr lang="en-US" altLang="zh-CN" dirty="0"/>
          </a:p>
          <a:p>
            <a:pPr marL="285750" indent="-285750">
              <a:spcBef>
                <a:spcPts val="600"/>
              </a:spcBef>
              <a:buFont typeface="Arial" panose="020B0604020202020204" pitchFamily="34" charset="0"/>
              <a:buChar char="•"/>
            </a:pPr>
            <a:r>
              <a:rPr lang="zh-CN" altLang="en-US" dirty="0" smtClean="0"/>
              <a:t>因此</a:t>
            </a:r>
            <a:r>
              <a:rPr lang="en-US" altLang="zh-CN" dirty="0" smtClean="0"/>
              <a:t>CTC</a:t>
            </a:r>
            <a:r>
              <a:rPr lang="zh-CN" altLang="en-US" dirty="0" smtClean="0"/>
              <a:t>允许同时对不同</a:t>
            </a:r>
            <a:r>
              <a:rPr lang="en-US" altLang="zh-CN" dirty="0" smtClean="0"/>
              <a:t>label</a:t>
            </a:r>
            <a:r>
              <a:rPr lang="zh-CN" altLang="en-US" dirty="0" smtClean="0"/>
              <a:t>之间、非空</a:t>
            </a:r>
            <a:r>
              <a:rPr lang="en-US" altLang="zh-CN" dirty="0" smtClean="0"/>
              <a:t>label</a:t>
            </a:r>
            <a:r>
              <a:rPr lang="zh-CN" altLang="en-US" dirty="0" smtClean="0"/>
              <a:t>与空</a:t>
            </a:r>
            <a:r>
              <a:rPr lang="en-US" altLang="zh-CN" dirty="0" smtClean="0"/>
              <a:t>label</a:t>
            </a:r>
            <a:r>
              <a:rPr lang="zh-CN" altLang="en-US" dirty="0" smtClean="0"/>
              <a:t>之间、相同</a:t>
            </a:r>
            <a:r>
              <a:rPr lang="en-US" altLang="zh-CN" dirty="0" smtClean="0"/>
              <a:t>label</a:t>
            </a:r>
            <a:r>
              <a:rPr lang="zh-CN" altLang="en-US" dirty="0" smtClean="0"/>
              <a:t>之间的转换过程进行建模。</a:t>
            </a:r>
            <a:endParaRPr lang="en-US" altLang="zh-CN" dirty="0"/>
          </a:p>
          <a:p>
            <a:pPr marL="285750" indent="-285750">
              <a:spcBef>
                <a:spcPts val="600"/>
              </a:spcBef>
              <a:buFont typeface="Arial" panose="020B0604020202020204" pitchFamily="34" charset="0"/>
              <a:buChar char="•"/>
            </a:pPr>
            <a:r>
              <a:rPr lang="en-US" altLang="zh-CN" dirty="0"/>
              <a:t>it allows the network to predict the labels without knowing in advance </a:t>
            </a:r>
            <a:r>
              <a:rPr lang="en-US" altLang="zh-CN" i="1" dirty="0"/>
              <a:t>where </a:t>
            </a:r>
            <a:r>
              <a:rPr lang="en-US" altLang="zh-CN" dirty="0"/>
              <a:t>they occur. </a:t>
            </a:r>
            <a:endParaRPr lang="en-US" altLang="zh-CN" dirty="0" smtClean="0"/>
          </a:p>
          <a:p>
            <a:pPr marL="285750" indent="-285750">
              <a:spcBef>
                <a:spcPts val="600"/>
              </a:spcBef>
              <a:buFont typeface="Arial" panose="020B0604020202020204" pitchFamily="34" charset="0"/>
              <a:buChar char="•"/>
            </a:pPr>
            <a:endParaRPr lang="en-US" altLang="zh-CN" dirty="0"/>
          </a:p>
          <a:p>
            <a:pPr marL="285750" indent="-285750">
              <a:spcBef>
                <a:spcPts val="600"/>
              </a:spcBef>
              <a:buFont typeface="Arial" panose="020B0604020202020204" pitchFamily="34" charset="0"/>
              <a:buChar char="•"/>
            </a:pPr>
            <a:r>
              <a:rPr lang="en-US" altLang="zh-CN" dirty="0" smtClean="0"/>
              <a:t>Map paths (</a:t>
            </a:r>
            <a:r>
              <a:rPr lang="el-GR" altLang="zh-CN" b="1" dirty="0" smtClean="0"/>
              <a:t>π</a:t>
            </a:r>
            <a:r>
              <a:rPr lang="en-US" altLang="zh-CN" dirty="0" smtClean="0"/>
              <a:t>) to labellings (</a:t>
            </a:r>
            <a:r>
              <a:rPr lang="en-US" altLang="zh-CN" b="1" dirty="0" smtClean="0"/>
              <a:t>I</a:t>
            </a:r>
            <a:r>
              <a:rPr lang="en-US" altLang="zh-CN" dirty="0" smtClean="0"/>
              <a:t>)</a:t>
            </a:r>
          </a:p>
          <a:p>
            <a:pPr marL="285750" indent="-285750">
              <a:spcBef>
                <a:spcPts val="600"/>
              </a:spcBef>
              <a:buFont typeface="Arial" panose="020B0604020202020204" pitchFamily="34" charset="0"/>
              <a:buChar char="•"/>
            </a:pPr>
            <a:endParaRPr lang="en-US" altLang="zh-CN" dirty="0"/>
          </a:p>
          <a:p>
            <a:pPr marL="285750" indent="-285750">
              <a:spcBef>
                <a:spcPts val="600"/>
              </a:spcBef>
              <a:buFont typeface="Arial" panose="020B0604020202020204" pitchFamily="34" charset="0"/>
              <a:buChar char="•"/>
            </a:pPr>
            <a:endParaRPr lang="en-US" altLang="zh-CN" dirty="0" smtClean="0"/>
          </a:p>
          <a:p>
            <a:pPr marL="285750" indent="-285750">
              <a:spcBef>
                <a:spcPts val="600"/>
              </a:spcBef>
              <a:buFont typeface="Arial" panose="020B0604020202020204" pitchFamily="34" charset="0"/>
              <a:buChar char="•"/>
            </a:pPr>
            <a:endParaRPr lang="en-US" altLang="zh-CN" dirty="0"/>
          </a:p>
          <a:p>
            <a:pPr marL="285750" indent="-285750">
              <a:spcBef>
                <a:spcPts val="600"/>
              </a:spcBef>
              <a:buFont typeface="Arial" panose="020B0604020202020204" pitchFamily="34" charset="0"/>
              <a:buChar char="•"/>
            </a:pPr>
            <a:r>
              <a:rPr lang="en-US" altLang="zh-CN" dirty="0"/>
              <a:t>Together, these outputs define the probabilities of </a:t>
            </a:r>
            <a:r>
              <a:rPr lang="en-US" altLang="zh-CN" dirty="0" smtClean="0"/>
              <a:t>all possible </a:t>
            </a:r>
            <a:r>
              <a:rPr lang="en-US" altLang="zh-CN" dirty="0"/>
              <a:t>ways of aligning all possible label </a:t>
            </a:r>
            <a:r>
              <a:rPr lang="en-US" altLang="zh-CN" dirty="0" smtClean="0"/>
              <a:t>sequences with </a:t>
            </a:r>
            <a:r>
              <a:rPr lang="en-US" altLang="zh-CN" dirty="0"/>
              <a:t>the input sequence. </a:t>
            </a:r>
            <a:br>
              <a:rPr lang="en-US" altLang="zh-CN" dirty="0"/>
            </a:br>
            <a:r>
              <a:rPr lang="en-US" altLang="zh-CN" dirty="0"/>
              <a:t>Given </a:t>
            </a:r>
            <a:r>
              <a:rPr lang="en-US" altLang="zh-CN" dirty="0" smtClean="0"/>
              <a:t>input sequence </a:t>
            </a:r>
            <a:r>
              <a:rPr lang="en-US" altLang="zh-CN" b="1" dirty="0" smtClean="0"/>
              <a:t>x</a:t>
            </a:r>
            <a:r>
              <a:rPr lang="en-US" altLang="zh-CN" dirty="0" smtClean="0"/>
              <a:t>, the possibility of labelling </a:t>
            </a:r>
            <a:r>
              <a:rPr lang="en-US" altLang="zh-CN" b="1" dirty="0" smtClean="0"/>
              <a:t>I</a:t>
            </a:r>
            <a:r>
              <a:rPr lang="en-US" altLang="zh-CN" dirty="0" smtClean="0"/>
              <a:t> is given by</a:t>
            </a:r>
            <a:r>
              <a:rPr lang="en-US" altLang="zh-CN" dirty="0"/>
              <a:t/>
            </a:r>
            <a:br>
              <a:rPr lang="en-US" altLang="zh-CN" dirty="0"/>
            </a:br>
            <a:endParaRPr lang="zh-CN" altLang="en-US" dirty="0"/>
          </a:p>
        </p:txBody>
      </p:sp>
      <p:pic>
        <p:nvPicPr>
          <p:cNvPr id="38" name="图片 37"/>
          <p:cNvPicPr>
            <a:picLocks noChangeAspect="1"/>
          </p:cNvPicPr>
          <p:nvPr/>
        </p:nvPicPr>
        <p:blipFill>
          <a:blip r:embed="rId3"/>
          <a:stretch>
            <a:fillRect/>
          </a:stretch>
        </p:blipFill>
        <p:spPr>
          <a:xfrm>
            <a:off x="2441574" y="4122509"/>
            <a:ext cx="4410075" cy="276225"/>
          </a:xfrm>
          <a:prstGeom prst="rect">
            <a:avLst/>
          </a:prstGeom>
        </p:spPr>
      </p:pic>
      <p:pic>
        <p:nvPicPr>
          <p:cNvPr id="39" name="图片 38"/>
          <p:cNvPicPr>
            <a:picLocks noChangeAspect="1"/>
          </p:cNvPicPr>
          <p:nvPr/>
        </p:nvPicPr>
        <p:blipFill>
          <a:blip r:embed="rId4"/>
          <a:stretch>
            <a:fillRect/>
          </a:stretch>
        </p:blipFill>
        <p:spPr>
          <a:xfrm>
            <a:off x="2579687" y="4543425"/>
            <a:ext cx="4133850" cy="285750"/>
          </a:xfrm>
          <a:prstGeom prst="rect">
            <a:avLst/>
          </a:prstGeom>
        </p:spPr>
      </p:pic>
      <p:pic>
        <p:nvPicPr>
          <p:cNvPr id="40" name="图片 39"/>
          <p:cNvPicPr>
            <a:picLocks noChangeAspect="1"/>
          </p:cNvPicPr>
          <p:nvPr/>
        </p:nvPicPr>
        <p:blipFill>
          <a:blip r:embed="rId5"/>
          <a:stretch>
            <a:fillRect/>
          </a:stretch>
        </p:blipFill>
        <p:spPr>
          <a:xfrm>
            <a:off x="2977393" y="6074091"/>
            <a:ext cx="2547108" cy="680335"/>
          </a:xfrm>
          <a:prstGeom prst="rect">
            <a:avLst/>
          </a:prstGeom>
        </p:spPr>
      </p:pic>
      <p:sp>
        <p:nvSpPr>
          <p:cNvPr id="41" name="椭圆 40"/>
          <p:cNvSpPr/>
          <p:nvPr/>
        </p:nvSpPr>
        <p:spPr>
          <a:xfrm>
            <a:off x="4742180" y="6127431"/>
            <a:ext cx="833120" cy="4262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2256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Connectionist </a:t>
            </a:r>
            <a:r>
              <a:rPr lang="en-US" altLang="zh-CN" sz="3200" b="1" i="1" dirty="0">
                <a:effectLst>
                  <a:outerShdw blurRad="38100" dist="38100" dir="2700000" algn="tl">
                    <a:srgbClr val="000000">
                      <a:alpha val="43137"/>
                    </a:srgbClr>
                  </a:outerShdw>
                </a:effectLst>
              </a:rPr>
              <a:t>temporal classification (CTC) </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r>
              <a:rPr lang="en-US" altLang="zh-CN" sz="1700" i="1" dirty="0" smtClean="0">
                <a:effectLst>
                  <a:outerShdw blurRad="38100" dist="38100" dir="2700000" algn="tl">
                    <a:srgbClr val="000000">
                      <a:alpha val="43137"/>
                    </a:srgbClr>
                  </a:outerShdw>
                </a:effectLst>
              </a:rPr>
              <a:t>Critical Assumption of p(</a:t>
            </a:r>
            <a:r>
              <a:rPr lang="el-GR" altLang="zh-CN" sz="1800" b="1" dirty="0" smtClean="0"/>
              <a:t>π</a:t>
            </a:r>
            <a:r>
              <a:rPr lang="en-US" altLang="zh-CN" sz="1800" b="1" dirty="0" smtClean="0"/>
              <a:t>|x</a:t>
            </a:r>
            <a:r>
              <a:rPr lang="en-US" altLang="zh-CN" sz="1700" i="1" dirty="0" smtClean="0">
                <a:effectLst>
                  <a:outerShdw blurRad="38100" dist="38100" dir="2700000" algn="tl">
                    <a:srgbClr val="000000">
                      <a:alpha val="43137"/>
                    </a:srgbClr>
                  </a:outerShdw>
                </a:effectLst>
              </a:rPr>
              <a:t>)</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endParaRPr lang="zh-CN" altLang="en-US" sz="1800" i="1" dirty="0">
              <a:effectLst>
                <a:outerShdw blurRad="38100" dist="38100" dir="2700000" algn="tl">
                  <a:srgbClr val="000000">
                    <a:alpha val="43137"/>
                  </a:srgbClr>
                </a:outerShdw>
              </a:effectLst>
            </a:endParaRPr>
          </a:p>
        </p:txBody>
      </p:sp>
      <p:sp>
        <p:nvSpPr>
          <p:cNvPr id="2" name="矩形 1"/>
          <p:cNvSpPr/>
          <p:nvPr/>
        </p:nvSpPr>
        <p:spPr>
          <a:xfrm>
            <a:off x="628650" y="1315978"/>
            <a:ext cx="7570860" cy="3477875"/>
          </a:xfrm>
          <a:prstGeom prst="rect">
            <a:avLst/>
          </a:prstGeom>
        </p:spPr>
        <p:txBody>
          <a:bodyPr wrap="square">
            <a:spAutoFit/>
          </a:bodyPr>
          <a:lstStyle/>
          <a:p>
            <a:pPr marL="285750" indent="-285750">
              <a:spcBef>
                <a:spcPts val="600"/>
              </a:spcBef>
              <a:buFont typeface="Arial" panose="020B0604020202020204" pitchFamily="34" charset="0"/>
              <a:buChar char="•"/>
            </a:pPr>
            <a:r>
              <a:rPr lang="en-US" altLang="zh-CN" dirty="0" smtClean="0"/>
              <a:t>Assume </a:t>
            </a:r>
            <a:r>
              <a:rPr lang="en-US" altLang="zh-CN" dirty="0"/>
              <a:t>the </a:t>
            </a:r>
            <a:r>
              <a:rPr lang="en-US" altLang="zh-CN" dirty="0" smtClean="0"/>
              <a:t>output probabilities </a:t>
            </a:r>
            <a:r>
              <a:rPr lang="en-US" altLang="zh-CN" dirty="0"/>
              <a:t>at each timestep to be </a:t>
            </a:r>
            <a:r>
              <a:rPr lang="en-US" altLang="zh-CN" b="1" u="sng" dirty="0">
                <a:effectLst>
                  <a:outerShdw blurRad="38100" dist="38100" dir="2700000" algn="tl">
                    <a:srgbClr val="000000">
                      <a:alpha val="43137"/>
                    </a:srgbClr>
                  </a:outerShdw>
                </a:effectLst>
              </a:rPr>
              <a:t>independent</a:t>
            </a:r>
            <a:r>
              <a:rPr lang="en-US" altLang="zh-CN" dirty="0"/>
              <a:t> of those at other </a:t>
            </a:r>
            <a:r>
              <a:rPr lang="en-US" altLang="zh-CN" dirty="0" smtClean="0"/>
              <a:t>timesteps</a:t>
            </a:r>
          </a:p>
          <a:p>
            <a:pPr marL="285750" indent="-285750">
              <a:spcBef>
                <a:spcPts val="600"/>
              </a:spcBef>
              <a:buFont typeface="Arial" panose="020B0604020202020204" pitchFamily="34" charset="0"/>
              <a:buChar char="•"/>
            </a:pPr>
            <a:endParaRPr lang="en-US" altLang="zh-CN" dirty="0"/>
          </a:p>
          <a:p>
            <a:pPr marL="285750" indent="-285750">
              <a:spcBef>
                <a:spcPts val="600"/>
              </a:spcBef>
              <a:buFont typeface="Arial" panose="020B0604020202020204" pitchFamily="34" charset="0"/>
              <a:buChar char="•"/>
            </a:pPr>
            <a:endParaRPr lang="en-US" altLang="zh-CN" dirty="0" smtClean="0"/>
          </a:p>
          <a:p>
            <a:pPr marL="285750" indent="-285750">
              <a:spcBef>
                <a:spcPts val="600"/>
              </a:spcBef>
              <a:buFont typeface="Arial" panose="020B0604020202020204" pitchFamily="34" charset="0"/>
              <a:buChar char="•"/>
            </a:pPr>
            <a:endParaRPr lang="en-US" altLang="zh-CN" dirty="0"/>
          </a:p>
          <a:p>
            <a:pPr marL="285750" indent="-285750">
              <a:spcBef>
                <a:spcPts val="600"/>
              </a:spcBef>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对这一假设的三种理解</a:t>
            </a:r>
            <a:r>
              <a:rPr lang="en-US" altLang="zh-CN" dirty="0" smtClean="0">
                <a:latin typeface="微软雅黑" panose="020B0503020204020204" pitchFamily="34" charset="-122"/>
                <a:ea typeface="微软雅黑" panose="020B0503020204020204" pitchFamily="34" charset="-122"/>
              </a:rPr>
              <a:t> </a:t>
            </a:r>
          </a:p>
          <a:p>
            <a:pPr marL="285750" indent="-285750">
              <a:spcBef>
                <a:spcPts val="600"/>
              </a:spcBef>
              <a:buFont typeface="Arial" panose="020B0604020202020204" pitchFamily="34" charset="0"/>
              <a:buChar char="•"/>
            </a:pPr>
            <a:endParaRPr lang="en-US" altLang="zh-CN" dirty="0"/>
          </a:p>
          <a:p>
            <a:pPr marL="285750" indent="-285750">
              <a:spcBef>
                <a:spcPts val="600"/>
              </a:spcBef>
              <a:buFont typeface="Arial" panose="020B0604020202020204" pitchFamily="34" charset="0"/>
              <a:buChar char="•"/>
            </a:pPr>
            <a:endParaRPr lang="en-US" altLang="zh-CN" dirty="0" smtClean="0"/>
          </a:p>
          <a:p>
            <a:pPr marL="285750" indent="-285750">
              <a:spcBef>
                <a:spcPts val="600"/>
              </a:spcBef>
              <a:buFont typeface="Arial" panose="020B0604020202020204" pitchFamily="34" charset="0"/>
              <a:buChar char="•"/>
            </a:pPr>
            <a:endParaRPr lang="en-US" altLang="zh-CN" dirty="0"/>
          </a:p>
          <a:p>
            <a:pPr marL="285750" indent="-285750">
              <a:spcBef>
                <a:spcPts val="600"/>
              </a:spcBef>
              <a:buFont typeface="Arial" panose="020B0604020202020204" pitchFamily="34" charset="0"/>
              <a:buChar char="•"/>
            </a:pPr>
            <a:endParaRPr lang="zh-CN" altLang="en-US" dirty="0"/>
          </a:p>
        </p:txBody>
      </p:sp>
      <p:pic>
        <p:nvPicPr>
          <p:cNvPr id="3" name="图片 2"/>
          <p:cNvPicPr>
            <a:picLocks noChangeAspect="1"/>
          </p:cNvPicPr>
          <p:nvPr/>
        </p:nvPicPr>
        <p:blipFill>
          <a:blip r:embed="rId3"/>
          <a:stretch>
            <a:fillRect/>
          </a:stretch>
        </p:blipFill>
        <p:spPr>
          <a:xfrm>
            <a:off x="3586162" y="1975433"/>
            <a:ext cx="1971675" cy="866775"/>
          </a:xfrm>
          <a:prstGeom prst="rect">
            <a:avLst/>
          </a:prstGeom>
        </p:spPr>
      </p:pic>
      <p:cxnSp>
        <p:nvCxnSpPr>
          <p:cNvPr id="7" name="直接箭头连接符 6"/>
          <p:cNvCxnSpPr/>
          <p:nvPr/>
        </p:nvCxnSpPr>
        <p:spPr>
          <a:xfrm flipH="1">
            <a:off x="5446643" y="2303000"/>
            <a:ext cx="1205948" cy="122148"/>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851375" y="1869417"/>
            <a:ext cx="1749287" cy="738664"/>
          </a:xfrm>
          <a:prstGeom prst="rect">
            <a:avLst/>
          </a:prstGeom>
          <a:noFill/>
        </p:spPr>
        <p:txBody>
          <a:bodyPr wrap="square" rtlCol="0">
            <a:spAutoFit/>
          </a:bodyPr>
          <a:lstStyle/>
          <a:p>
            <a:r>
              <a:rPr lang="zh-CN" altLang="en-US" sz="1400" dirty="0" smtClean="0">
                <a:solidFill>
                  <a:srgbClr val="FF0000"/>
                </a:solidFill>
                <a:latin typeface="微软雅黑" panose="020B0503020204020204" pitchFamily="34" charset="-122"/>
                <a:ea typeface="微软雅黑" panose="020B0503020204020204" pitchFamily="34" charset="-122"/>
              </a:rPr>
              <a:t>网络在</a:t>
            </a:r>
            <a:r>
              <a:rPr lang="en-US" altLang="zh-CN" sz="1400" dirty="0" smtClean="0">
                <a:solidFill>
                  <a:srgbClr val="FF0000"/>
                </a:solidFill>
                <a:latin typeface="微软雅黑" panose="020B0503020204020204" pitchFamily="34" charset="-122"/>
                <a:ea typeface="微软雅黑" panose="020B0503020204020204" pitchFamily="34" charset="-122"/>
              </a:rPr>
              <a:t>t</a:t>
            </a:r>
            <a:r>
              <a:rPr lang="zh-CN" altLang="en-US" sz="1400" dirty="0" smtClean="0">
                <a:solidFill>
                  <a:srgbClr val="FF0000"/>
                </a:solidFill>
                <a:latin typeface="微软雅黑" panose="020B0503020204020204" pitchFamily="34" charset="-122"/>
                <a:ea typeface="微软雅黑" panose="020B0503020204020204" pitchFamily="34" charset="-122"/>
              </a:rPr>
              <a:t>时刻的输出，</a:t>
            </a:r>
            <a:endParaRPr lang="en-US" altLang="zh-CN" sz="1400" dirty="0" smtClean="0">
              <a:solidFill>
                <a:srgbClr val="FF0000"/>
              </a:solidFill>
              <a:latin typeface="微软雅黑" panose="020B0503020204020204" pitchFamily="34" charset="-122"/>
              <a:ea typeface="微软雅黑" panose="020B0503020204020204" pitchFamily="34" charset="-122"/>
            </a:endParaRPr>
          </a:p>
          <a:p>
            <a:r>
              <a:rPr lang="zh-CN" altLang="en-US" sz="1400" dirty="0" smtClean="0">
                <a:solidFill>
                  <a:srgbClr val="FF0000"/>
                </a:solidFill>
                <a:latin typeface="微软雅黑" panose="020B0503020204020204" pitchFamily="34" charset="-122"/>
                <a:ea typeface="微软雅黑" panose="020B0503020204020204" pitchFamily="34" charset="-122"/>
              </a:rPr>
              <a:t>即估计的在</a:t>
            </a:r>
            <a:r>
              <a:rPr lang="en-US" altLang="zh-CN" sz="1400" dirty="0" smtClean="0">
                <a:solidFill>
                  <a:srgbClr val="FF0000"/>
                </a:solidFill>
                <a:latin typeface="微软雅黑" panose="020B0503020204020204" pitchFamily="34" charset="-122"/>
                <a:ea typeface="微软雅黑" panose="020B0503020204020204" pitchFamily="34" charset="-122"/>
              </a:rPr>
              <a:t>t</a:t>
            </a:r>
            <a:r>
              <a:rPr lang="zh-CN" altLang="en-US" sz="1400" dirty="0" smtClean="0">
                <a:solidFill>
                  <a:srgbClr val="FF0000"/>
                </a:solidFill>
                <a:latin typeface="微软雅黑" panose="020B0503020204020204" pitchFamily="34" charset="-122"/>
                <a:ea typeface="微软雅黑" panose="020B0503020204020204" pitchFamily="34" charset="-122"/>
              </a:rPr>
              <a:t>时刻出现</a:t>
            </a:r>
            <a:r>
              <a:rPr lang="en-US" altLang="zh-CN" sz="1400" dirty="0" smtClean="0">
                <a:solidFill>
                  <a:srgbClr val="FF0000"/>
                </a:solidFill>
                <a:latin typeface="微软雅黑" panose="020B0503020204020204" pitchFamily="34" charset="-122"/>
                <a:ea typeface="微软雅黑" panose="020B0503020204020204" pitchFamily="34" charset="-122"/>
              </a:rPr>
              <a:t>label </a:t>
            </a:r>
            <a:r>
              <a:rPr lang="el-GR" altLang="zh-CN" sz="1400" dirty="0" smtClean="0">
                <a:solidFill>
                  <a:srgbClr val="FF0000"/>
                </a:solidFill>
                <a:latin typeface="微软雅黑" panose="020B0503020204020204" pitchFamily="34" charset="-122"/>
                <a:ea typeface="微软雅黑" panose="020B0503020204020204" pitchFamily="34" charset="-122"/>
              </a:rPr>
              <a:t>π</a:t>
            </a:r>
            <a:r>
              <a:rPr lang="en-US" altLang="zh-CN" sz="1400" baseline="-25000" dirty="0" smtClean="0">
                <a:solidFill>
                  <a:srgbClr val="FF0000"/>
                </a:solidFill>
                <a:latin typeface="微软雅黑" panose="020B0503020204020204" pitchFamily="34" charset="-122"/>
                <a:ea typeface="微软雅黑" panose="020B0503020204020204" pitchFamily="34" charset="-122"/>
              </a:rPr>
              <a:t>t</a:t>
            </a:r>
            <a:r>
              <a:rPr lang="en-US" altLang="zh-CN" sz="1400" dirty="0" smtClean="0">
                <a:solidFill>
                  <a:srgbClr val="FF0000"/>
                </a:solidFill>
                <a:latin typeface="微软雅黑" panose="020B0503020204020204" pitchFamily="34" charset="-122"/>
                <a:ea typeface="微软雅黑" panose="020B0503020204020204" pitchFamily="34" charset="-122"/>
              </a:rPr>
              <a:t> </a:t>
            </a:r>
            <a:r>
              <a:rPr lang="zh-CN" altLang="en-US" sz="1400" dirty="0" smtClean="0">
                <a:solidFill>
                  <a:srgbClr val="FF0000"/>
                </a:solidFill>
                <a:latin typeface="微软雅黑" panose="020B0503020204020204" pitchFamily="34" charset="-122"/>
                <a:ea typeface="微软雅黑" panose="020B0503020204020204" pitchFamily="34" charset="-122"/>
              </a:rPr>
              <a:t>概率</a:t>
            </a:r>
            <a:endParaRPr lang="zh-CN" altLang="en-US" sz="1400" dirty="0">
              <a:solidFill>
                <a:srgbClr val="FF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4"/>
          <a:srcRect t="6752" b="49081"/>
          <a:stretch/>
        </p:blipFill>
        <p:spPr>
          <a:xfrm>
            <a:off x="858006" y="3537903"/>
            <a:ext cx="2366692" cy="1395882"/>
          </a:xfrm>
          <a:prstGeom prst="rect">
            <a:avLst/>
          </a:prstGeom>
        </p:spPr>
      </p:pic>
      <p:pic>
        <p:nvPicPr>
          <p:cNvPr id="14" name="图片 13"/>
          <p:cNvPicPr>
            <a:picLocks noChangeAspect="1"/>
          </p:cNvPicPr>
          <p:nvPr/>
        </p:nvPicPr>
        <p:blipFill rotWithShape="1">
          <a:blip r:embed="rId4"/>
          <a:srcRect t="51822" b="9919"/>
          <a:stretch/>
        </p:blipFill>
        <p:spPr>
          <a:xfrm>
            <a:off x="3287530" y="3537903"/>
            <a:ext cx="2366692" cy="1209172"/>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41800" t="8933" r="19623" b="4437"/>
          <a:stretch/>
        </p:blipFill>
        <p:spPr>
          <a:xfrm rot="5400000">
            <a:off x="6192697" y="3101286"/>
            <a:ext cx="1270595" cy="2139942"/>
          </a:xfrm>
          <a:prstGeom prst="rect">
            <a:avLst/>
          </a:prstGeom>
        </p:spPr>
      </p:pic>
      <p:sp>
        <p:nvSpPr>
          <p:cNvPr id="12" name="矩形 11"/>
          <p:cNvSpPr/>
          <p:nvPr/>
        </p:nvSpPr>
        <p:spPr>
          <a:xfrm>
            <a:off x="736600" y="5335865"/>
            <a:ext cx="4076700" cy="923330"/>
          </a:xfrm>
          <a:prstGeom prst="rect">
            <a:avLst/>
          </a:prstGeom>
        </p:spPr>
        <p:txBody>
          <a:bodyPr wrap="square">
            <a:spAutoFit/>
          </a:bodyPr>
          <a:lstStyle/>
          <a:p>
            <a:pPr marL="285750" indent="-285750">
              <a:buFont typeface="Arial" panose="020B0604020202020204" pitchFamily="34" charset="0"/>
              <a:buChar char="•"/>
            </a:pPr>
            <a:r>
              <a:rPr lang="en-US" altLang="zh-CN" dirty="0"/>
              <a:t>This is </a:t>
            </a:r>
            <a:r>
              <a:rPr lang="en-US" altLang="zh-CN" dirty="0" smtClean="0"/>
              <a:t>ensured by </a:t>
            </a:r>
            <a:r>
              <a:rPr lang="en-US" altLang="zh-CN" dirty="0"/>
              <a:t>requiring that no feedback connections exist </a:t>
            </a:r>
            <a:r>
              <a:rPr lang="en-US" altLang="zh-CN" dirty="0" smtClean="0"/>
              <a:t>from the </a:t>
            </a:r>
            <a:r>
              <a:rPr lang="en-US" altLang="zh-CN" dirty="0"/>
              <a:t>output layer to itself or the network. </a:t>
            </a:r>
            <a:endParaRPr lang="zh-CN" altLang="en-US" dirty="0"/>
          </a:p>
        </p:txBody>
      </p:sp>
      <p:pic>
        <p:nvPicPr>
          <p:cNvPr id="17" name="图片 16"/>
          <p:cNvPicPr>
            <a:picLocks noChangeAspect="1"/>
          </p:cNvPicPr>
          <p:nvPr/>
        </p:nvPicPr>
        <p:blipFill>
          <a:blip r:embed="rId6"/>
          <a:stretch>
            <a:fillRect/>
          </a:stretch>
        </p:blipFill>
        <p:spPr>
          <a:xfrm>
            <a:off x="5344497" y="5242804"/>
            <a:ext cx="3013756" cy="1470802"/>
          </a:xfrm>
          <a:prstGeom prst="rect">
            <a:avLst/>
          </a:prstGeom>
        </p:spPr>
      </p:pic>
    </p:spTree>
    <p:extLst>
      <p:ext uri="{BB962C8B-B14F-4D97-AF65-F5344CB8AC3E}">
        <p14:creationId xmlns:p14="http://schemas.microsoft.com/office/powerpoint/2010/main" val="1103013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CTC - Forward-Backward </a:t>
            </a:r>
            <a:r>
              <a:rPr lang="en-US" altLang="zh-CN" sz="3200" b="1" i="1" dirty="0">
                <a:effectLst>
                  <a:outerShdw blurRad="38100" dist="38100" dir="2700000" algn="tl">
                    <a:srgbClr val="000000">
                      <a:alpha val="43137"/>
                    </a:srgbClr>
                  </a:outerShdw>
                </a:effectLst>
              </a:rPr>
              <a:t>Algorithm </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r>
              <a:rPr lang="en-US" altLang="zh-CN" sz="1700" i="1" dirty="0" smtClean="0">
                <a:effectLst>
                  <a:outerShdw blurRad="38100" dist="38100" dir="2700000" algn="tl">
                    <a:srgbClr val="000000">
                      <a:alpha val="43137"/>
                    </a:srgbClr>
                  </a:outerShdw>
                </a:effectLst>
              </a:rPr>
              <a:t>modify </a:t>
            </a:r>
            <a:r>
              <a:rPr lang="en-US" altLang="zh-CN" sz="1700" i="1" dirty="0">
                <a:effectLst>
                  <a:outerShdw blurRad="38100" dist="38100" dir="2700000" algn="tl">
                    <a:srgbClr val="000000">
                      <a:alpha val="43137"/>
                    </a:srgbClr>
                  </a:outerShdw>
                </a:effectLst>
              </a:rPr>
              <a:t>label sequence to </a:t>
            </a:r>
            <a:r>
              <a:rPr lang="en-US" altLang="zh-CN" sz="1700" i="1" dirty="0" smtClean="0">
                <a:effectLst>
                  <a:outerShdw blurRad="38100" dist="38100" dir="2700000" algn="tl">
                    <a:srgbClr val="000000">
                      <a:alpha val="43137"/>
                    </a:srgbClr>
                  </a:outerShdw>
                </a:effectLst>
              </a:rPr>
              <a:t>traverse all possible paths</a:t>
            </a:r>
            <a:endParaRPr lang="zh-CN" altLang="en-US" sz="1700" i="1" dirty="0">
              <a:effectLst>
                <a:outerShdw blurRad="38100" dist="38100" dir="2700000" algn="tl">
                  <a:srgbClr val="000000">
                    <a:alpha val="43137"/>
                  </a:srgbClr>
                </a:outerShdw>
              </a:effectLst>
            </a:endParaRPr>
          </a:p>
        </p:txBody>
      </p:sp>
      <p:sp>
        <p:nvSpPr>
          <p:cNvPr id="4" name="矩形 3"/>
          <p:cNvSpPr/>
          <p:nvPr/>
        </p:nvSpPr>
        <p:spPr>
          <a:xfrm>
            <a:off x="628650" y="1518926"/>
            <a:ext cx="8058150" cy="2585323"/>
          </a:xfrm>
          <a:prstGeom prst="rect">
            <a:avLst/>
          </a:prstGeom>
        </p:spPr>
        <p:txBody>
          <a:bodyPr wrap="square">
            <a:spAutoFit/>
          </a:bodyPr>
          <a:lstStyle/>
          <a:p>
            <a:pPr marL="285750" indent="-285750">
              <a:buFont typeface="Arial" panose="020B0604020202020204" pitchFamily="34" charset="0"/>
              <a:buChar char="•"/>
            </a:pPr>
            <a:r>
              <a:rPr lang="en-US" altLang="zh-CN" dirty="0" smtClean="0"/>
              <a:t>Modified </a:t>
            </a:r>
            <a:r>
              <a:rPr lang="en-US" altLang="zh-CN" dirty="0"/>
              <a:t>label </a:t>
            </a:r>
            <a:r>
              <a:rPr lang="en-US" altLang="zh-CN" dirty="0" smtClean="0"/>
              <a:t>sequence </a:t>
            </a:r>
            <a:r>
              <a:rPr lang="en-US" altLang="zh-CN" b="1" dirty="0" smtClean="0"/>
              <a:t>I’</a:t>
            </a:r>
            <a:r>
              <a:rPr lang="en-US" altLang="zh-CN" dirty="0" smtClean="0"/>
              <a:t>, </a:t>
            </a:r>
            <a:r>
              <a:rPr lang="en-US" altLang="zh-CN" dirty="0"/>
              <a:t>with blanks added to the beginning and the end of </a:t>
            </a:r>
            <a:r>
              <a:rPr lang="en-US" altLang="zh-CN" b="1" dirty="0"/>
              <a:t>l</a:t>
            </a:r>
            <a:r>
              <a:rPr lang="en-US" altLang="zh-CN" dirty="0"/>
              <a:t>, and inserted </a:t>
            </a:r>
            <a:r>
              <a:rPr lang="en-US" altLang="zh-CN" dirty="0" smtClean="0"/>
              <a:t>between every </a:t>
            </a:r>
            <a:r>
              <a:rPr lang="en-US" altLang="zh-CN" dirty="0"/>
              <a:t>pair of consecutive labels.  </a:t>
            </a:r>
            <a:r>
              <a:rPr lang="en-US" altLang="zh-CN" dirty="0" smtClean="0"/>
              <a:t>If </a:t>
            </a:r>
            <a:r>
              <a:rPr lang="en-US" altLang="zh-CN" dirty="0"/>
              <a:t>the length of </a:t>
            </a:r>
            <a:r>
              <a:rPr lang="en-US" altLang="zh-CN" b="1" dirty="0"/>
              <a:t>l</a:t>
            </a:r>
            <a:r>
              <a:rPr lang="en-US" altLang="zh-CN" dirty="0"/>
              <a:t> is U, the length of </a:t>
            </a:r>
            <a:r>
              <a:rPr lang="en-US" altLang="zh-CN" b="1" dirty="0" smtClean="0"/>
              <a:t>I’</a:t>
            </a:r>
            <a:r>
              <a:rPr lang="en-US" altLang="zh-CN" dirty="0" smtClean="0"/>
              <a:t> is therefore U’= </a:t>
            </a:r>
            <a:r>
              <a:rPr lang="en-US" altLang="zh-CN" dirty="0"/>
              <a:t>2U + 1. </a:t>
            </a: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Example: </a:t>
            </a:r>
            <a:r>
              <a:rPr lang="en-US" altLang="zh-CN" b="1" dirty="0" smtClean="0"/>
              <a:t>I</a:t>
            </a:r>
            <a:r>
              <a:rPr lang="en-US" altLang="zh-CN" dirty="0" smtClean="0"/>
              <a:t> = { c a t }, </a:t>
            </a:r>
            <a:r>
              <a:rPr lang="en-US" altLang="zh-CN" b="1" dirty="0" smtClean="0"/>
              <a:t>I’</a:t>
            </a:r>
            <a:r>
              <a:rPr lang="en-US" altLang="zh-CN" dirty="0" smtClean="0"/>
              <a:t> = { - c – a – t - }, -stands for blank label. </a:t>
            </a:r>
            <a:endParaRPr lang="en-US" altLang="zh-CN" b="1"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i="1" u="sng" dirty="0" smtClean="0">
                <a:effectLst>
                  <a:outerShdw blurRad="38100" dist="38100" dir="2700000" algn="tl">
                    <a:srgbClr val="000000">
                      <a:alpha val="43137"/>
                    </a:srgbClr>
                  </a:outerShdw>
                </a:effectLst>
              </a:rPr>
              <a:t>Purpose</a:t>
            </a:r>
            <a:r>
              <a:rPr lang="en-US" altLang="zh-CN" dirty="0" smtClean="0"/>
              <a:t>: In </a:t>
            </a:r>
            <a:r>
              <a:rPr lang="en-US" altLang="zh-CN" dirty="0"/>
              <a:t>calculating the probabilities of prefixes of </a:t>
            </a:r>
            <a:r>
              <a:rPr lang="en-US" altLang="zh-CN" b="1" dirty="0" smtClean="0"/>
              <a:t>l</a:t>
            </a:r>
            <a:r>
              <a:rPr lang="en-US" altLang="zh-CN" i="1" dirty="0" smtClean="0"/>
              <a:t>’ </a:t>
            </a:r>
            <a:r>
              <a:rPr lang="en-US" altLang="zh-CN" dirty="0"/>
              <a:t>we </a:t>
            </a:r>
            <a:r>
              <a:rPr lang="en-US" altLang="zh-CN" dirty="0" smtClean="0"/>
              <a:t>allow all </a:t>
            </a:r>
            <a:r>
              <a:rPr lang="en-US" altLang="zh-CN" dirty="0"/>
              <a:t>transitions between blank and non-blank labels, </a:t>
            </a:r>
            <a:r>
              <a:rPr lang="en-US" altLang="zh-CN" dirty="0" smtClean="0"/>
              <a:t>those </a:t>
            </a:r>
            <a:r>
              <a:rPr lang="en-US" altLang="zh-CN" dirty="0"/>
              <a:t>between </a:t>
            </a:r>
            <a:r>
              <a:rPr lang="en-US" altLang="zh-CN" dirty="0" smtClean="0"/>
              <a:t>any pair </a:t>
            </a:r>
            <a:r>
              <a:rPr lang="en-US" altLang="zh-CN" dirty="0"/>
              <a:t>of distinct non-blank </a:t>
            </a:r>
            <a:r>
              <a:rPr lang="en-US" altLang="zh-CN" dirty="0" smtClean="0"/>
              <a:t>labels, and stay on the same label. </a:t>
            </a:r>
          </a:p>
        </p:txBody>
      </p:sp>
    </p:spTree>
    <p:extLst>
      <p:ext uri="{BB962C8B-B14F-4D97-AF65-F5344CB8AC3E}">
        <p14:creationId xmlns:p14="http://schemas.microsoft.com/office/powerpoint/2010/main" val="40681206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1521"/>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CTC - Forward-Backward </a:t>
            </a:r>
            <a:r>
              <a:rPr lang="en-US" altLang="zh-CN" sz="3200" b="1" i="1" dirty="0">
                <a:effectLst>
                  <a:outerShdw blurRad="38100" dist="38100" dir="2700000" algn="tl">
                    <a:srgbClr val="000000">
                      <a:alpha val="43137"/>
                    </a:srgbClr>
                  </a:outerShdw>
                </a:effectLst>
              </a:rPr>
              <a:t>Algorithm </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r>
              <a:rPr lang="en-US" altLang="zh-CN" sz="1700" i="1" dirty="0" smtClean="0">
                <a:effectLst>
                  <a:outerShdw blurRad="38100" dist="38100" dir="2700000" algn="tl">
                    <a:srgbClr val="000000">
                      <a:alpha val="43137"/>
                    </a:srgbClr>
                  </a:outerShdw>
                </a:effectLst>
              </a:rPr>
              <a:t>Forward variable  A Dynamic </a:t>
            </a:r>
            <a:r>
              <a:rPr lang="en-US" altLang="zh-CN" sz="1700" i="1" dirty="0">
                <a:effectLst>
                  <a:outerShdw blurRad="38100" dist="38100" dir="2700000" algn="tl">
                    <a:srgbClr val="000000">
                      <a:alpha val="43137"/>
                    </a:srgbClr>
                  </a:outerShdw>
                </a:effectLst>
              </a:rPr>
              <a:t>Programming </a:t>
            </a:r>
            <a:r>
              <a:rPr lang="en-US" altLang="zh-CN" sz="1700" i="1" dirty="0" smtClean="0">
                <a:effectLst>
                  <a:outerShdw blurRad="38100" dist="38100" dir="2700000" algn="tl">
                    <a:srgbClr val="000000">
                      <a:alpha val="43137"/>
                    </a:srgbClr>
                  </a:outerShdw>
                </a:effectLst>
              </a:rPr>
              <a:t>Perspective</a:t>
            </a:r>
            <a:endParaRPr lang="zh-CN" altLang="en-US" sz="1700" i="1" dirty="0">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3"/>
          <a:stretch>
            <a:fillRect/>
          </a:stretch>
        </p:blipFill>
        <p:spPr>
          <a:xfrm>
            <a:off x="2374900" y="2546951"/>
            <a:ext cx="2819400" cy="838200"/>
          </a:xfrm>
          <a:prstGeom prst="rect">
            <a:avLst/>
          </a:prstGeom>
        </p:spPr>
      </p:pic>
      <p:pic>
        <p:nvPicPr>
          <p:cNvPr id="6" name="图片 5"/>
          <p:cNvPicPr>
            <a:picLocks noChangeAspect="1"/>
          </p:cNvPicPr>
          <p:nvPr/>
        </p:nvPicPr>
        <p:blipFill>
          <a:blip r:embed="rId4"/>
          <a:stretch>
            <a:fillRect/>
          </a:stretch>
        </p:blipFill>
        <p:spPr>
          <a:xfrm>
            <a:off x="5391150" y="2822569"/>
            <a:ext cx="3597275" cy="262150"/>
          </a:xfrm>
          <a:prstGeom prst="rect">
            <a:avLst/>
          </a:prstGeom>
        </p:spPr>
      </p:pic>
      <p:sp>
        <p:nvSpPr>
          <p:cNvPr id="13" name="矩形 12"/>
          <p:cNvSpPr/>
          <p:nvPr/>
        </p:nvSpPr>
        <p:spPr>
          <a:xfrm>
            <a:off x="628650" y="1587248"/>
            <a:ext cx="7810500" cy="923330"/>
          </a:xfrm>
          <a:prstGeom prst="rect">
            <a:avLst/>
          </a:prstGeom>
        </p:spPr>
        <p:txBody>
          <a:bodyPr wrap="square">
            <a:spAutoFit/>
          </a:bodyPr>
          <a:lstStyle/>
          <a:p>
            <a:pPr marL="285750" indent="-285750">
              <a:buFont typeface="Arial" panose="020B0604020202020204" pitchFamily="34" charset="0"/>
              <a:buChar char="•"/>
            </a:pPr>
            <a:r>
              <a:rPr lang="en-US" altLang="zh-CN" b="1" i="1" dirty="0" smtClean="0"/>
              <a:t>Definition:</a:t>
            </a:r>
            <a:r>
              <a:rPr lang="en-US" altLang="zh-CN" i="1" dirty="0" smtClean="0"/>
              <a:t> </a:t>
            </a:r>
            <a:r>
              <a:rPr lang="en-US" altLang="zh-CN" dirty="0" smtClean="0"/>
              <a:t>α(</a:t>
            </a:r>
            <a:r>
              <a:rPr lang="en-US" altLang="zh-CN" dirty="0" err="1" smtClean="0"/>
              <a:t>t,u</a:t>
            </a:r>
            <a:r>
              <a:rPr lang="en-US" altLang="zh-CN" dirty="0"/>
              <a:t>) is the summed probability </a:t>
            </a:r>
            <a:r>
              <a:rPr lang="en-US" altLang="zh-CN" dirty="0" smtClean="0"/>
              <a:t>of all </a:t>
            </a:r>
            <a:r>
              <a:rPr lang="en-US" altLang="zh-CN" dirty="0"/>
              <a:t>length t paths that </a:t>
            </a:r>
            <a:r>
              <a:rPr lang="en-US" altLang="zh-CN" dirty="0" smtClean="0"/>
              <a:t>(a) are </a:t>
            </a:r>
            <a:r>
              <a:rPr lang="en-US" altLang="zh-CN" dirty="0"/>
              <a:t>mapped by F onto the length </a:t>
            </a:r>
            <a:r>
              <a:rPr lang="en-US" altLang="zh-CN" dirty="0" smtClean="0"/>
              <a:t>u/2 </a:t>
            </a:r>
            <a:r>
              <a:rPr lang="en-US" altLang="zh-CN" dirty="0"/>
              <a:t>prefix of </a:t>
            </a:r>
            <a:r>
              <a:rPr lang="en-US" altLang="zh-CN" b="1" dirty="0" smtClean="0"/>
              <a:t>l, </a:t>
            </a:r>
            <a:r>
              <a:rPr lang="en-US" altLang="zh-CN" dirty="0" smtClean="0"/>
              <a:t>(b) reach the u-th state in</a:t>
            </a:r>
            <a:r>
              <a:rPr lang="en-US" altLang="zh-CN" b="1" dirty="0" smtClean="0"/>
              <a:t> I’</a:t>
            </a:r>
            <a:r>
              <a:rPr lang="en-US" altLang="zh-CN" dirty="0" smtClean="0"/>
              <a:t>. </a:t>
            </a:r>
            <a:r>
              <a:rPr lang="en-US" altLang="zh-CN" dirty="0"/>
              <a:t/>
            </a:r>
            <a:br>
              <a:rPr lang="en-US" altLang="zh-CN" dirty="0"/>
            </a:br>
            <a:endParaRPr lang="zh-CN" altLang="en-US" dirty="0"/>
          </a:p>
        </p:txBody>
      </p:sp>
      <p:cxnSp>
        <p:nvCxnSpPr>
          <p:cNvPr id="16" name="直接箭头连接符 15"/>
          <p:cNvCxnSpPr/>
          <p:nvPr/>
        </p:nvCxnSpPr>
        <p:spPr>
          <a:xfrm>
            <a:off x="2374900" y="2589352"/>
            <a:ext cx="444500" cy="1799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18423" y="2247793"/>
            <a:ext cx="2336473" cy="369332"/>
          </a:xfrm>
          <a:prstGeom prst="rect">
            <a:avLst/>
          </a:prstGeom>
          <a:noFill/>
        </p:spPr>
        <p:txBody>
          <a:bodyPr wrap="none" rtlCol="0">
            <a:spAutoFit/>
          </a:bodyPr>
          <a:lstStyle/>
          <a:p>
            <a:r>
              <a:rPr lang="en-US" altLang="zh-CN" dirty="0" smtClean="0">
                <a:solidFill>
                  <a:srgbClr val="FF0000"/>
                </a:solidFill>
              </a:rPr>
              <a:t>Timestep index of path</a:t>
            </a:r>
            <a:endParaRPr lang="zh-CN" altLang="en-US" dirty="0">
              <a:solidFill>
                <a:srgbClr val="FF0000"/>
              </a:solidFill>
            </a:endParaRPr>
          </a:p>
        </p:txBody>
      </p:sp>
      <p:cxnSp>
        <p:nvCxnSpPr>
          <p:cNvPr id="21" name="直接箭头连接符 20"/>
          <p:cNvCxnSpPr/>
          <p:nvPr/>
        </p:nvCxnSpPr>
        <p:spPr>
          <a:xfrm flipH="1">
            <a:off x="3020151" y="2534251"/>
            <a:ext cx="379548" cy="2620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436531" y="2246514"/>
            <a:ext cx="1884940" cy="369332"/>
          </a:xfrm>
          <a:prstGeom prst="rect">
            <a:avLst/>
          </a:prstGeom>
          <a:noFill/>
        </p:spPr>
        <p:txBody>
          <a:bodyPr wrap="none" rtlCol="0">
            <a:spAutoFit/>
          </a:bodyPr>
          <a:lstStyle/>
          <a:p>
            <a:r>
              <a:rPr lang="en-US" altLang="zh-CN" dirty="0" smtClean="0">
                <a:solidFill>
                  <a:srgbClr val="FF0000"/>
                </a:solidFill>
              </a:rPr>
              <a:t>Index of state in</a:t>
            </a:r>
            <a:r>
              <a:rPr lang="en-US" altLang="zh-CN" b="1" dirty="0" smtClean="0">
                <a:solidFill>
                  <a:srgbClr val="FF0000"/>
                </a:solidFill>
              </a:rPr>
              <a:t> I’</a:t>
            </a:r>
            <a:endParaRPr lang="zh-CN" altLang="en-US" b="1" dirty="0">
              <a:solidFill>
                <a:srgbClr val="FF0000"/>
              </a:solidFill>
            </a:endParaRPr>
          </a:p>
        </p:txBody>
      </p:sp>
      <p:pic>
        <p:nvPicPr>
          <p:cNvPr id="26" name="图片 25"/>
          <p:cNvPicPr>
            <a:picLocks noChangeAspect="1"/>
          </p:cNvPicPr>
          <p:nvPr/>
        </p:nvPicPr>
        <p:blipFill>
          <a:blip r:embed="rId5"/>
          <a:stretch>
            <a:fillRect/>
          </a:stretch>
        </p:blipFill>
        <p:spPr>
          <a:xfrm>
            <a:off x="4819650" y="3709842"/>
            <a:ext cx="3829050" cy="485775"/>
          </a:xfrm>
          <a:prstGeom prst="rect">
            <a:avLst/>
          </a:prstGeom>
        </p:spPr>
      </p:pic>
      <p:sp>
        <p:nvSpPr>
          <p:cNvPr id="29" name="文本框 28"/>
          <p:cNvSpPr txBox="1"/>
          <p:nvPr/>
        </p:nvSpPr>
        <p:spPr>
          <a:xfrm>
            <a:off x="371268" y="3739688"/>
            <a:ext cx="3639138" cy="461665"/>
          </a:xfrm>
          <a:prstGeom prst="rect">
            <a:avLst/>
          </a:prstGeom>
          <a:noFill/>
        </p:spPr>
        <p:txBody>
          <a:bodyPr wrap="none" rtlCol="0">
            <a:spAutoFit/>
          </a:bodyPr>
          <a:lstStyle/>
          <a:p>
            <a:r>
              <a:rPr lang="en-US" altLang="zh-CN" sz="2400" dirty="0" smtClean="0"/>
              <a:t>p(t, </a:t>
            </a:r>
            <a:r>
              <a:rPr lang="en-US" altLang="zh-CN" sz="2400" b="1" dirty="0" smtClean="0"/>
              <a:t>I</a:t>
            </a:r>
            <a:r>
              <a:rPr lang="en-US" altLang="zh-CN" sz="2400" baseline="-25000" dirty="0" smtClean="0"/>
              <a:t>1:u/2</a:t>
            </a:r>
            <a:r>
              <a:rPr lang="en-US" altLang="zh-CN" sz="2400" dirty="0" smtClean="0"/>
              <a:t>|</a:t>
            </a:r>
            <a:r>
              <a:rPr lang="en-US" altLang="zh-CN" sz="2400" b="1" dirty="0" smtClean="0"/>
              <a:t>x</a:t>
            </a:r>
            <a:r>
              <a:rPr lang="en-US" altLang="zh-CN" sz="2400" dirty="0" smtClean="0"/>
              <a:t>)=a(t, u)+a(t, u-1)</a:t>
            </a:r>
            <a:endParaRPr lang="zh-CN" altLang="en-US" sz="2400" dirty="0"/>
          </a:p>
        </p:txBody>
      </p:sp>
      <p:sp>
        <p:nvSpPr>
          <p:cNvPr id="30" name="右箭头 29"/>
          <p:cNvSpPr/>
          <p:nvPr/>
        </p:nvSpPr>
        <p:spPr>
          <a:xfrm>
            <a:off x="4127500" y="3876263"/>
            <a:ext cx="692150" cy="235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203700" y="3549188"/>
            <a:ext cx="489236" cy="369332"/>
          </a:xfrm>
          <a:prstGeom prst="rect">
            <a:avLst/>
          </a:prstGeom>
          <a:noFill/>
        </p:spPr>
        <p:txBody>
          <a:bodyPr wrap="none" rtlCol="0">
            <a:spAutoFit/>
          </a:bodyPr>
          <a:lstStyle/>
          <a:p>
            <a:r>
              <a:rPr lang="en-US" altLang="zh-CN" dirty="0" smtClean="0"/>
              <a:t>t=T</a:t>
            </a:r>
            <a:endParaRPr lang="zh-CN" altLang="en-US" dirty="0"/>
          </a:p>
        </p:txBody>
      </p:sp>
      <p:pic>
        <p:nvPicPr>
          <p:cNvPr id="32" name="图片 31"/>
          <p:cNvPicPr>
            <a:picLocks noChangeAspect="1"/>
          </p:cNvPicPr>
          <p:nvPr/>
        </p:nvPicPr>
        <p:blipFill>
          <a:blip r:embed="rId6"/>
          <a:stretch>
            <a:fillRect/>
          </a:stretch>
        </p:blipFill>
        <p:spPr>
          <a:xfrm>
            <a:off x="1026251" y="5009897"/>
            <a:ext cx="3987800" cy="1643365"/>
          </a:xfrm>
          <a:prstGeom prst="rect">
            <a:avLst/>
          </a:prstGeom>
        </p:spPr>
      </p:pic>
      <p:sp>
        <p:nvSpPr>
          <p:cNvPr id="33" name="矩形 32"/>
          <p:cNvSpPr/>
          <p:nvPr/>
        </p:nvSpPr>
        <p:spPr>
          <a:xfrm>
            <a:off x="769855" y="4482314"/>
            <a:ext cx="1827295" cy="369332"/>
          </a:xfrm>
          <a:prstGeom prst="rect">
            <a:avLst/>
          </a:prstGeom>
        </p:spPr>
        <p:txBody>
          <a:bodyPr wrap="none">
            <a:spAutoFit/>
          </a:bodyPr>
          <a:lstStyle/>
          <a:p>
            <a:pPr marL="285750" indent="-285750">
              <a:buFont typeface="Arial" panose="020B0604020202020204" pitchFamily="34" charset="0"/>
              <a:buChar char="•"/>
            </a:pPr>
            <a:r>
              <a:rPr lang="zh-CN" altLang="en-US" b="1" i="1" dirty="0"/>
              <a:t>Iteration rules</a:t>
            </a:r>
          </a:p>
        </p:txBody>
      </p:sp>
      <p:cxnSp>
        <p:nvCxnSpPr>
          <p:cNvPr id="34" name="直接箭头连接符 33"/>
          <p:cNvCxnSpPr/>
          <p:nvPr/>
        </p:nvCxnSpPr>
        <p:spPr>
          <a:xfrm flipH="1">
            <a:off x="2804251" y="4799771"/>
            <a:ext cx="215900" cy="2660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687451" y="4394086"/>
            <a:ext cx="2005485" cy="369332"/>
          </a:xfrm>
          <a:prstGeom prst="rect">
            <a:avLst/>
          </a:prstGeom>
        </p:spPr>
        <p:txBody>
          <a:bodyPr wrap="none">
            <a:spAutoFit/>
          </a:bodyPr>
          <a:lstStyle/>
          <a:p>
            <a:r>
              <a:rPr lang="zh-CN" altLang="en-US" dirty="0">
                <a:solidFill>
                  <a:srgbClr val="FF0000"/>
                </a:solidFill>
              </a:rPr>
              <a:t>Transfer probability</a:t>
            </a:r>
          </a:p>
        </p:txBody>
      </p:sp>
      <p:cxnSp>
        <p:nvCxnSpPr>
          <p:cNvPr id="37" name="直接箭头连接符 36"/>
          <p:cNvCxnSpPr/>
          <p:nvPr/>
        </p:nvCxnSpPr>
        <p:spPr>
          <a:xfrm flipH="1">
            <a:off x="3909151" y="4942759"/>
            <a:ext cx="215900" cy="2660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101609" y="4674505"/>
            <a:ext cx="2406621" cy="369332"/>
          </a:xfrm>
          <a:prstGeom prst="rect">
            <a:avLst/>
          </a:prstGeom>
        </p:spPr>
        <p:txBody>
          <a:bodyPr wrap="none">
            <a:spAutoFit/>
          </a:bodyPr>
          <a:lstStyle/>
          <a:p>
            <a:r>
              <a:rPr lang="zh-CN" altLang="en-US" dirty="0" smtClean="0">
                <a:solidFill>
                  <a:srgbClr val="FF0000"/>
                </a:solidFill>
              </a:rPr>
              <a:t>Transfer</a:t>
            </a:r>
            <a:r>
              <a:rPr lang="en-US" altLang="zh-CN" dirty="0" smtClean="0">
                <a:solidFill>
                  <a:srgbClr val="FF0000"/>
                </a:solidFill>
              </a:rPr>
              <a:t>red</a:t>
            </a:r>
            <a:r>
              <a:rPr lang="zh-CN" altLang="en-US" dirty="0" smtClean="0">
                <a:solidFill>
                  <a:srgbClr val="FF0000"/>
                </a:solidFill>
              </a:rPr>
              <a:t> </a:t>
            </a:r>
            <a:r>
              <a:rPr lang="en-US" altLang="zh-CN" dirty="0" smtClean="0">
                <a:solidFill>
                  <a:srgbClr val="FF0000"/>
                </a:solidFill>
              </a:rPr>
              <a:t>from where</a:t>
            </a:r>
            <a:endParaRPr lang="zh-CN" altLang="en-US" dirty="0">
              <a:solidFill>
                <a:srgbClr val="FF0000"/>
              </a:solidFill>
            </a:endParaRPr>
          </a:p>
        </p:txBody>
      </p:sp>
      <p:pic>
        <p:nvPicPr>
          <p:cNvPr id="39" name="图片 38"/>
          <p:cNvPicPr>
            <a:picLocks noChangeAspect="1"/>
          </p:cNvPicPr>
          <p:nvPr/>
        </p:nvPicPr>
        <p:blipFill>
          <a:blip r:embed="rId7"/>
          <a:stretch>
            <a:fillRect/>
          </a:stretch>
        </p:blipFill>
        <p:spPr>
          <a:xfrm>
            <a:off x="6156695" y="5170730"/>
            <a:ext cx="2430463" cy="1614613"/>
          </a:xfrm>
          <a:prstGeom prst="rect">
            <a:avLst/>
          </a:prstGeom>
        </p:spPr>
      </p:pic>
    </p:spTree>
    <p:extLst>
      <p:ext uri="{BB962C8B-B14F-4D97-AF65-F5344CB8AC3E}">
        <p14:creationId xmlns:p14="http://schemas.microsoft.com/office/powerpoint/2010/main" val="18461659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1521"/>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CTC - Forward-Backward </a:t>
            </a:r>
            <a:r>
              <a:rPr lang="en-US" altLang="zh-CN" sz="3200" b="1" i="1" dirty="0">
                <a:effectLst>
                  <a:outerShdw blurRad="38100" dist="38100" dir="2700000" algn="tl">
                    <a:srgbClr val="000000">
                      <a:alpha val="43137"/>
                    </a:srgbClr>
                  </a:outerShdw>
                </a:effectLst>
              </a:rPr>
              <a:t>Algorithm </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r>
              <a:rPr lang="en-US" altLang="zh-CN" sz="1700" i="1" dirty="0" smtClean="0">
                <a:effectLst>
                  <a:outerShdw blurRad="38100" dist="38100" dir="2700000" algn="tl">
                    <a:srgbClr val="000000">
                      <a:alpha val="43137"/>
                    </a:srgbClr>
                  </a:outerShdw>
                </a:effectLst>
              </a:rPr>
              <a:t>Forward variable  A Dynamic </a:t>
            </a:r>
            <a:r>
              <a:rPr lang="en-US" altLang="zh-CN" sz="1700" i="1" dirty="0">
                <a:effectLst>
                  <a:outerShdw blurRad="38100" dist="38100" dir="2700000" algn="tl">
                    <a:srgbClr val="000000">
                      <a:alpha val="43137"/>
                    </a:srgbClr>
                  </a:outerShdw>
                </a:effectLst>
              </a:rPr>
              <a:t>Programming </a:t>
            </a:r>
            <a:r>
              <a:rPr lang="en-US" altLang="zh-CN" sz="1700" i="1" dirty="0" smtClean="0">
                <a:effectLst>
                  <a:outerShdw blurRad="38100" dist="38100" dir="2700000" algn="tl">
                    <a:srgbClr val="000000">
                      <a:alpha val="43137"/>
                    </a:srgbClr>
                  </a:outerShdw>
                </a:effectLst>
              </a:rPr>
              <a:t>Perspective</a:t>
            </a:r>
            <a:endParaRPr lang="zh-CN" altLang="en-US" sz="1700" i="1" dirty="0">
              <a:effectLst>
                <a:outerShdw blurRad="38100" dist="38100" dir="2700000" algn="tl">
                  <a:srgbClr val="000000">
                    <a:alpha val="43137"/>
                  </a:srgbClr>
                </a:outerShdw>
              </a:effectLst>
            </a:endParaRPr>
          </a:p>
        </p:txBody>
      </p:sp>
      <p:sp>
        <p:nvSpPr>
          <p:cNvPr id="33" name="矩形 32"/>
          <p:cNvSpPr/>
          <p:nvPr/>
        </p:nvSpPr>
        <p:spPr>
          <a:xfrm>
            <a:off x="769855" y="1488289"/>
            <a:ext cx="2442656" cy="369332"/>
          </a:xfrm>
          <a:prstGeom prst="rect">
            <a:avLst/>
          </a:prstGeom>
        </p:spPr>
        <p:txBody>
          <a:bodyPr wrap="none">
            <a:spAutoFit/>
          </a:bodyPr>
          <a:lstStyle/>
          <a:p>
            <a:pPr marL="285750" indent="-285750">
              <a:buFont typeface="Arial" panose="020B0604020202020204" pitchFamily="34" charset="0"/>
              <a:buChar char="•"/>
            </a:pPr>
            <a:r>
              <a:rPr lang="en-US" altLang="zh-CN" b="1" i="1" dirty="0" smtClean="0"/>
              <a:t>Boundary </a:t>
            </a:r>
            <a:r>
              <a:rPr lang="en-US" altLang="zh-CN" b="1" i="1" dirty="0"/>
              <a:t>conditions</a:t>
            </a:r>
            <a:endParaRPr lang="zh-CN" altLang="en-US" b="1" i="1" dirty="0"/>
          </a:p>
        </p:txBody>
      </p:sp>
      <p:pic>
        <p:nvPicPr>
          <p:cNvPr id="39" name="图片 38"/>
          <p:cNvPicPr>
            <a:picLocks noChangeAspect="1"/>
          </p:cNvPicPr>
          <p:nvPr/>
        </p:nvPicPr>
        <p:blipFill>
          <a:blip r:embed="rId3"/>
          <a:stretch>
            <a:fillRect/>
          </a:stretch>
        </p:blipFill>
        <p:spPr>
          <a:xfrm>
            <a:off x="5635995" y="1650214"/>
            <a:ext cx="2430463" cy="1614613"/>
          </a:xfrm>
          <a:prstGeom prst="rect">
            <a:avLst/>
          </a:prstGeom>
        </p:spPr>
      </p:pic>
      <p:pic>
        <p:nvPicPr>
          <p:cNvPr id="2" name="图片 1"/>
          <p:cNvPicPr>
            <a:picLocks noChangeAspect="1"/>
          </p:cNvPicPr>
          <p:nvPr/>
        </p:nvPicPr>
        <p:blipFill>
          <a:blip r:embed="rId4"/>
          <a:stretch>
            <a:fillRect/>
          </a:stretch>
        </p:blipFill>
        <p:spPr>
          <a:xfrm>
            <a:off x="1507536" y="1953261"/>
            <a:ext cx="1845264" cy="437859"/>
          </a:xfrm>
          <a:prstGeom prst="rect">
            <a:avLst/>
          </a:prstGeom>
        </p:spPr>
      </p:pic>
      <p:pic>
        <p:nvPicPr>
          <p:cNvPr id="3" name="图片 2"/>
          <p:cNvPicPr>
            <a:picLocks noChangeAspect="1"/>
          </p:cNvPicPr>
          <p:nvPr/>
        </p:nvPicPr>
        <p:blipFill>
          <a:blip r:embed="rId5"/>
          <a:stretch>
            <a:fillRect/>
          </a:stretch>
        </p:blipFill>
        <p:spPr>
          <a:xfrm>
            <a:off x="1617662" y="2391121"/>
            <a:ext cx="2421614" cy="1422054"/>
          </a:xfrm>
          <a:prstGeom prst="rect">
            <a:avLst/>
          </a:prstGeom>
        </p:spPr>
      </p:pic>
      <p:pic>
        <p:nvPicPr>
          <p:cNvPr id="4" name="图片 3"/>
          <p:cNvPicPr>
            <a:picLocks noChangeAspect="1"/>
          </p:cNvPicPr>
          <p:nvPr/>
        </p:nvPicPr>
        <p:blipFill>
          <a:blip r:embed="rId6"/>
          <a:stretch>
            <a:fillRect/>
          </a:stretch>
        </p:blipFill>
        <p:spPr>
          <a:xfrm>
            <a:off x="1507536" y="4877019"/>
            <a:ext cx="3981450" cy="457200"/>
          </a:xfrm>
          <a:prstGeom prst="rect">
            <a:avLst/>
          </a:prstGeom>
        </p:spPr>
      </p:pic>
      <p:cxnSp>
        <p:nvCxnSpPr>
          <p:cNvPr id="25" name="直接箭头连接符 24"/>
          <p:cNvCxnSpPr/>
          <p:nvPr/>
        </p:nvCxnSpPr>
        <p:spPr>
          <a:xfrm flipH="1">
            <a:off x="3648075" y="4572000"/>
            <a:ext cx="200025" cy="3240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498261" y="4133850"/>
            <a:ext cx="2997937" cy="338554"/>
          </a:xfrm>
          <a:prstGeom prst="rect">
            <a:avLst/>
          </a:prstGeom>
          <a:noFill/>
        </p:spPr>
        <p:txBody>
          <a:bodyPr wrap="none" rtlCol="0">
            <a:spAutoFit/>
          </a:bodyPr>
          <a:lstStyle/>
          <a:p>
            <a:r>
              <a:rPr lang="zh-CN" altLang="en-US" sz="1600" dirty="0" smtClean="0">
                <a:solidFill>
                  <a:srgbClr val="FF0000"/>
                </a:solidFill>
                <a:latin typeface="微软雅黑" panose="020B0503020204020204" pitchFamily="34" charset="-122"/>
                <a:ea typeface="微软雅黑" panose="020B0503020204020204" pitchFamily="34" charset="-122"/>
              </a:rPr>
              <a:t>间插</a:t>
            </a:r>
            <a:r>
              <a:rPr lang="en-US" altLang="zh-CN" sz="1600" dirty="0" smtClean="0">
                <a:solidFill>
                  <a:srgbClr val="FF0000"/>
                </a:solidFill>
                <a:latin typeface="微软雅黑" panose="020B0503020204020204" pitchFamily="34" charset="-122"/>
                <a:ea typeface="微软雅黑" panose="020B0503020204020204" pitchFamily="34" charset="-122"/>
              </a:rPr>
              <a:t>blank</a:t>
            </a:r>
            <a:r>
              <a:rPr lang="zh-CN" altLang="en-US" sz="1600" dirty="0" smtClean="0">
                <a:solidFill>
                  <a:srgbClr val="FF0000"/>
                </a:solidFill>
                <a:latin typeface="微软雅黑" panose="020B0503020204020204" pitchFamily="34" charset="-122"/>
                <a:ea typeface="微软雅黑" panose="020B0503020204020204" pitchFamily="34" charset="-122"/>
              </a:rPr>
              <a:t>后</a:t>
            </a:r>
            <a:r>
              <a:rPr lang="en-US" altLang="zh-CN" sz="1600" dirty="0" smtClean="0">
                <a:solidFill>
                  <a:srgbClr val="FF0000"/>
                </a:solidFill>
                <a:latin typeface="微软雅黑" panose="020B0503020204020204" pitchFamily="34" charset="-122"/>
                <a:ea typeface="微软雅黑" panose="020B0503020204020204" pitchFamily="34" charset="-122"/>
              </a:rPr>
              <a:t>labelling</a:t>
            </a:r>
            <a:r>
              <a:rPr lang="zh-CN" altLang="en-US" sz="1600" dirty="0" smtClean="0">
                <a:solidFill>
                  <a:srgbClr val="FF0000"/>
                </a:solidFill>
                <a:latin typeface="微软雅黑" panose="020B0503020204020204" pitchFamily="34" charset="-122"/>
                <a:ea typeface="微软雅黑" panose="020B0503020204020204" pitchFamily="34" charset="-122"/>
              </a:rPr>
              <a:t>的总长度</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12" name="椭圆 11"/>
          <p:cNvSpPr/>
          <p:nvPr/>
        </p:nvSpPr>
        <p:spPr>
          <a:xfrm>
            <a:off x="4039276" y="4896069"/>
            <a:ext cx="1028024" cy="43815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p:cNvCxnSpPr/>
          <p:nvPr/>
        </p:nvCxnSpPr>
        <p:spPr>
          <a:xfrm flipH="1">
            <a:off x="4832239" y="4572000"/>
            <a:ext cx="200025" cy="32406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5212533" y="4438869"/>
            <a:ext cx="3711144" cy="584775"/>
          </a:xfrm>
          <a:prstGeom prst="rect">
            <a:avLst/>
          </a:prstGeom>
          <a:noFill/>
        </p:spPr>
        <p:txBody>
          <a:bodyPr wrap="none" rtlCol="0">
            <a:spAutoFit/>
          </a:bodyPr>
          <a:lstStyle/>
          <a:p>
            <a:r>
              <a:rPr lang="zh-CN" altLang="en-US" sz="1600" dirty="0" smtClean="0">
                <a:solidFill>
                  <a:srgbClr val="00B050"/>
                </a:solidFill>
                <a:latin typeface="微软雅黑" panose="020B0503020204020204" pitchFamily="34" charset="-122"/>
                <a:ea typeface="微软雅黑" panose="020B0503020204020204" pitchFamily="34" charset="-122"/>
              </a:rPr>
              <a:t>剩余时间内最多可跨越的</a:t>
            </a:r>
            <a:r>
              <a:rPr lang="en-US" altLang="zh-CN" sz="1600" dirty="0" smtClean="0">
                <a:solidFill>
                  <a:srgbClr val="00B050"/>
                </a:solidFill>
                <a:latin typeface="微软雅黑" panose="020B0503020204020204" pitchFamily="34" charset="-122"/>
                <a:ea typeface="微软雅黑" panose="020B0503020204020204" pitchFamily="34" charset="-122"/>
              </a:rPr>
              <a:t>label</a:t>
            </a:r>
            <a:r>
              <a:rPr lang="zh-CN" altLang="en-US" sz="1600" dirty="0" smtClean="0">
                <a:solidFill>
                  <a:srgbClr val="00B050"/>
                </a:solidFill>
                <a:latin typeface="微软雅黑" panose="020B0503020204020204" pitchFamily="34" charset="-122"/>
                <a:ea typeface="微软雅黑" panose="020B0503020204020204" pitchFamily="34" charset="-122"/>
              </a:rPr>
              <a:t>个数</a:t>
            </a:r>
            <a:endParaRPr lang="en-US" altLang="zh-CN" sz="1600" dirty="0" smtClean="0">
              <a:solidFill>
                <a:srgbClr val="00B050"/>
              </a:solidFill>
              <a:latin typeface="微软雅黑" panose="020B0503020204020204" pitchFamily="34" charset="-122"/>
              <a:ea typeface="微软雅黑" panose="020B0503020204020204" pitchFamily="34" charset="-122"/>
            </a:endParaRPr>
          </a:p>
          <a:p>
            <a:r>
              <a:rPr lang="zh-CN" altLang="en-US" sz="1600" dirty="0">
                <a:solidFill>
                  <a:srgbClr val="00B050"/>
                </a:solidFill>
                <a:latin typeface="微软雅黑" panose="020B0503020204020204" pitchFamily="34" charset="-122"/>
                <a:ea typeface="微软雅黑" panose="020B0503020204020204" pitchFamily="34" charset="-122"/>
              </a:rPr>
              <a:t>最</a:t>
            </a:r>
            <a:r>
              <a:rPr lang="zh-CN" altLang="en-US" sz="1600" dirty="0" smtClean="0">
                <a:solidFill>
                  <a:srgbClr val="00B050"/>
                </a:solidFill>
                <a:latin typeface="微软雅黑" panose="020B0503020204020204" pitchFamily="34" charset="-122"/>
                <a:ea typeface="微软雅黑" panose="020B0503020204020204" pitchFamily="34" charset="-122"/>
              </a:rPr>
              <a:t>乐观情况一个</a:t>
            </a:r>
            <a:r>
              <a:rPr lang="en-US" altLang="zh-CN" sz="1600" dirty="0" smtClean="0">
                <a:solidFill>
                  <a:srgbClr val="00B050"/>
                </a:solidFill>
                <a:latin typeface="微软雅黑" panose="020B0503020204020204" pitchFamily="34" charset="-122"/>
                <a:ea typeface="微软雅黑" panose="020B0503020204020204" pitchFamily="34" charset="-122"/>
              </a:rPr>
              <a:t>timestep</a:t>
            </a:r>
            <a:r>
              <a:rPr lang="zh-CN" altLang="en-US" sz="1600" dirty="0" smtClean="0">
                <a:solidFill>
                  <a:srgbClr val="00B050"/>
                </a:solidFill>
                <a:latin typeface="微软雅黑" panose="020B0503020204020204" pitchFamily="34" charset="-122"/>
                <a:ea typeface="微软雅黑" panose="020B0503020204020204" pitchFamily="34" charset="-122"/>
              </a:rPr>
              <a:t>跨过两个状态</a:t>
            </a:r>
            <a:endParaRPr lang="zh-CN" altLang="en-US" sz="1600" dirty="0">
              <a:solidFill>
                <a:srgbClr val="00B050"/>
              </a:solidFill>
              <a:latin typeface="微软雅黑" panose="020B0503020204020204" pitchFamily="34" charset="-122"/>
              <a:ea typeface="微软雅黑" panose="020B0503020204020204" pitchFamily="34" charset="-122"/>
            </a:endParaRPr>
          </a:p>
        </p:txBody>
      </p:sp>
      <p:cxnSp>
        <p:nvCxnSpPr>
          <p:cNvPr id="41" name="直接箭头连接符 40"/>
          <p:cNvCxnSpPr/>
          <p:nvPr/>
        </p:nvCxnSpPr>
        <p:spPr>
          <a:xfrm flipH="1">
            <a:off x="5410496" y="5153463"/>
            <a:ext cx="302213" cy="9853"/>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5737997" y="5025044"/>
            <a:ext cx="3246402" cy="338554"/>
          </a:xfrm>
          <a:prstGeom prst="rect">
            <a:avLst/>
          </a:prstGeom>
          <a:noFill/>
        </p:spPr>
        <p:txBody>
          <a:bodyPr wrap="none" rtlCol="0">
            <a:spAutoFit/>
          </a:bodyPr>
          <a:lstStyle/>
          <a:p>
            <a:r>
              <a:rPr lang="zh-CN" altLang="en-US" sz="1600" dirty="0" smtClean="0">
                <a:solidFill>
                  <a:schemeClr val="accent5"/>
                </a:solidFill>
                <a:latin typeface="微软雅黑" panose="020B0503020204020204" pitchFamily="34" charset="-122"/>
                <a:ea typeface="微软雅黑" panose="020B0503020204020204" pitchFamily="34" charset="-122"/>
              </a:rPr>
              <a:t>最后一个</a:t>
            </a:r>
            <a:r>
              <a:rPr lang="en-US" altLang="zh-CN" sz="1600" dirty="0" smtClean="0">
                <a:solidFill>
                  <a:schemeClr val="accent5"/>
                </a:solidFill>
                <a:latin typeface="微软雅黑" panose="020B0503020204020204" pitchFamily="34" charset="-122"/>
                <a:ea typeface="微软雅黑" panose="020B0503020204020204" pitchFamily="34" charset="-122"/>
              </a:rPr>
              <a:t>label</a:t>
            </a:r>
            <a:r>
              <a:rPr lang="zh-CN" altLang="en-US" sz="1600" dirty="0" smtClean="0">
                <a:solidFill>
                  <a:schemeClr val="accent5"/>
                </a:solidFill>
                <a:latin typeface="微软雅黑" panose="020B0503020204020204" pitchFamily="34" charset="-122"/>
                <a:ea typeface="微软雅黑" panose="020B0503020204020204" pitchFamily="34" charset="-122"/>
              </a:rPr>
              <a:t>是</a:t>
            </a:r>
            <a:r>
              <a:rPr lang="en-US" altLang="zh-CN" sz="1600" dirty="0" smtClean="0">
                <a:solidFill>
                  <a:schemeClr val="accent5"/>
                </a:solidFill>
                <a:latin typeface="微软雅黑" panose="020B0503020204020204" pitchFamily="34" charset="-122"/>
                <a:ea typeface="微软雅黑" panose="020B0503020204020204" pitchFamily="34" charset="-122"/>
              </a:rPr>
              <a:t>blank</a:t>
            </a:r>
            <a:r>
              <a:rPr lang="zh-CN" altLang="en-US" sz="1600" dirty="0" smtClean="0">
                <a:solidFill>
                  <a:schemeClr val="accent5"/>
                </a:solidFill>
                <a:latin typeface="微软雅黑" panose="020B0503020204020204" pitchFamily="34" charset="-122"/>
                <a:ea typeface="微软雅黑" panose="020B0503020204020204" pitchFamily="34" charset="-122"/>
              </a:rPr>
              <a:t>可以不经历</a:t>
            </a:r>
            <a:endParaRPr lang="en-US" altLang="zh-CN" sz="1600" dirty="0" smtClean="0">
              <a:solidFill>
                <a:schemeClr val="accent5"/>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3571875" y="5486400"/>
            <a:ext cx="183862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956375" y="5671375"/>
            <a:ext cx="4115101" cy="338554"/>
          </a:xfrm>
          <a:prstGeom prst="rect">
            <a:avLst/>
          </a:prstGeom>
          <a:noFill/>
        </p:spPr>
        <p:txBody>
          <a:bodyPr wrap="none" rtlCol="0">
            <a:spAutoFit/>
          </a:bodyPr>
          <a:lstStyle/>
          <a:p>
            <a:r>
              <a:rPr lang="zh-CN" altLang="en-US" sz="1600" dirty="0" smtClean="0">
                <a:solidFill>
                  <a:srgbClr val="FFC000"/>
                </a:solidFill>
                <a:latin typeface="微软雅黑" panose="020B0503020204020204" pitchFamily="34" charset="-122"/>
                <a:ea typeface="微软雅黑" panose="020B0503020204020204" pitchFamily="34" charset="-122"/>
              </a:rPr>
              <a:t>在</a:t>
            </a:r>
            <a:r>
              <a:rPr lang="en-US" altLang="zh-CN" sz="1600" dirty="0" smtClean="0">
                <a:solidFill>
                  <a:srgbClr val="FFC000"/>
                </a:solidFill>
                <a:latin typeface="微软雅黑" panose="020B0503020204020204" pitchFamily="34" charset="-122"/>
                <a:ea typeface="微软雅黑" panose="020B0503020204020204" pitchFamily="34" charset="-122"/>
              </a:rPr>
              <a:t>timestep</a:t>
            </a:r>
            <a:r>
              <a:rPr lang="zh-CN" altLang="en-US" sz="1600" dirty="0" smtClean="0">
                <a:solidFill>
                  <a:srgbClr val="FFC000"/>
                </a:solidFill>
                <a:latin typeface="微软雅黑" panose="020B0503020204020204" pitchFamily="34" charset="-122"/>
                <a:ea typeface="微软雅黑" panose="020B0503020204020204" pitchFamily="34" charset="-122"/>
              </a:rPr>
              <a:t> </a:t>
            </a:r>
            <a:r>
              <a:rPr lang="en-US" altLang="zh-CN" sz="1600" dirty="0" smtClean="0">
                <a:solidFill>
                  <a:srgbClr val="FFC000"/>
                </a:solidFill>
                <a:latin typeface="微软雅黑" panose="020B0503020204020204" pitchFamily="34" charset="-122"/>
                <a:ea typeface="微软雅黑" panose="020B0503020204020204" pitchFamily="34" charset="-122"/>
              </a:rPr>
              <a:t>t</a:t>
            </a:r>
            <a:r>
              <a:rPr lang="zh-CN" altLang="en-US" sz="1600" dirty="0" smtClean="0">
                <a:solidFill>
                  <a:srgbClr val="FFC000"/>
                </a:solidFill>
                <a:latin typeface="微软雅黑" panose="020B0503020204020204" pitchFamily="34" charset="-122"/>
                <a:ea typeface="微软雅黑" panose="020B0503020204020204" pitchFamily="34" charset="-122"/>
              </a:rPr>
              <a:t>时，至少需要经历的</a:t>
            </a:r>
            <a:r>
              <a:rPr lang="en-US" altLang="zh-CN" sz="1600" dirty="0" smtClean="0">
                <a:solidFill>
                  <a:srgbClr val="FFC000"/>
                </a:solidFill>
                <a:latin typeface="微软雅黑" panose="020B0503020204020204" pitchFamily="34" charset="-122"/>
                <a:ea typeface="微软雅黑" panose="020B0503020204020204" pitchFamily="34" charset="-122"/>
              </a:rPr>
              <a:t>label</a:t>
            </a:r>
            <a:r>
              <a:rPr lang="zh-CN" altLang="en-US" sz="1600" dirty="0" smtClean="0">
                <a:solidFill>
                  <a:srgbClr val="FFC000"/>
                </a:solidFill>
                <a:latin typeface="微软雅黑" panose="020B0503020204020204" pitchFamily="34" charset="-122"/>
                <a:ea typeface="微软雅黑" panose="020B0503020204020204" pitchFamily="34" charset="-122"/>
              </a:rPr>
              <a:t>个数</a:t>
            </a:r>
            <a:endParaRPr lang="en-US" altLang="zh-CN" sz="1600" dirty="0" smtClean="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0546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628650" y="271521"/>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CTC - Forward-Backward </a:t>
            </a:r>
            <a:r>
              <a:rPr lang="en-US" altLang="zh-CN" sz="3200" b="1" i="1" dirty="0">
                <a:effectLst>
                  <a:outerShdw blurRad="38100" dist="38100" dir="2700000" algn="tl">
                    <a:srgbClr val="000000">
                      <a:alpha val="43137"/>
                    </a:srgbClr>
                  </a:outerShdw>
                </a:effectLst>
              </a:rPr>
              <a:t>Algorithm </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r>
              <a:rPr lang="en-US" altLang="zh-CN" sz="1700" i="1" dirty="0">
                <a:effectLst>
                  <a:outerShdw blurRad="38100" dist="38100" dir="2700000" algn="tl">
                    <a:srgbClr val="000000">
                      <a:alpha val="43137"/>
                    </a:srgbClr>
                  </a:outerShdw>
                </a:effectLst>
              </a:rPr>
              <a:t>back</a:t>
            </a:r>
            <a:r>
              <a:rPr lang="en-US" altLang="zh-CN" sz="1700" i="1" dirty="0" smtClean="0">
                <a:effectLst>
                  <a:outerShdw blurRad="38100" dist="38100" dir="2700000" algn="tl">
                    <a:srgbClr val="000000">
                      <a:alpha val="43137"/>
                    </a:srgbClr>
                  </a:outerShdw>
                </a:effectLst>
              </a:rPr>
              <a:t>ward variable</a:t>
            </a:r>
            <a:endParaRPr lang="zh-CN" altLang="en-US" sz="1700" i="1" dirty="0">
              <a:effectLst>
                <a:outerShdw blurRad="38100" dist="38100" dir="2700000" algn="tl">
                  <a:srgbClr val="000000">
                    <a:alpha val="43137"/>
                  </a:srgbClr>
                </a:outerShdw>
              </a:effectLst>
            </a:endParaRPr>
          </a:p>
        </p:txBody>
      </p:sp>
      <p:sp>
        <p:nvSpPr>
          <p:cNvPr id="33" name="矩形 32"/>
          <p:cNvSpPr/>
          <p:nvPr/>
        </p:nvSpPr>
        <p:spPr>
          <a:xfrm>
            <a:off x="426955" y="1526389"/>
            <a:ext cx="8526545" cy="923330"/>
          </a:xfrm>
          <a:prstGeom prst="rect">
            <a:avLst/>
          </a:prstGeom>
        </p:spPr>
        <p:txBody>
          <a:bodyPr wrap="square">
            <a:spAutoFit/>
          </a:bodyPr>
          <a:lstStyle/>
          <a:p>
            <a:pPr marL="285750" indent="-285750">
              <a:buFont typeface="Arial" panose="020B0604020202020204" pitchFamily="34" charset="0"/>
              <a:buChar char="•"/>
            </a:pPr>
            <a:r>
              <a:rPr lang="en-US" altLang="zh-CN" b="1" i="1" dirty="0" smtClean="0"/>
              <a:t>Definition: </a:t>
            </a:r>
            <a:r>
              <a:rPr lang="en-US" altLang="zh-CN" dirty="0"/>
              <a:t>The </a:t>
            </a:r>
            <a:r>
              <a:rPr lang="en-US" altLang="zh-CN" i="1" dirty="0"/>
              <a:t>backward variables </a:t>
            </a:r>
            <a:r>
              <a:rPr lang="en-US" altLang="zh-CN" i="1" dirty="0" smtClean="0"/>
              <a:t>β</a:t>
            </a:r>
            <a:r>
              <a:rPr lang="en-US" altLang="zh-CN" dirty="0" smtClean="0"/>
              <a:t>(</a:t>
            </a:r>
            <a:r>
              <a:rPr lang="en-US" altLang="zh-CN" i="1" dirty="0" smtClean="0"/>
              <a:t>t, </a:t>
            </a:r>
            <a:r>
              <a:rPr lang="en-US" altLang="zh-CN" i="1" dirty="0"/>
              <a:t>u</a:t>
            </a:r>
            <a:r>
              <a:rPr lang="en-US" altLang="zh-CN" dirty="0"/>
              <a:t>) are defined as the summed probabilities of </a:t>
            </a:r>
            <a:r>
              <a:rPr lang="en-US" altLang="zh-CN" dirty="0" smtClean="0"/>
              <a:t>all paths </a:t>
            </a:r>
            <a:r>
              <a:rPr lang="en-US" altLang="zh-CN" dirty="0"/>
              <a:t>starting at </a:t>
            </a:r>
            <a:r>
              <a:rPr lang="en-US" altLang="zh-CN" i="1" dirty="0"/>
              <a:t>t </a:t>
            </a:r>
            <a:r>
              <a:rPr lang="en-US" altLang="zh-CN" dirty="0"/>
              <a:t>+ 1 that complete </a:t>
            </a:r>
            <a:r>
              <a:rPr lang="en-US" altLang="zh-CN" b="1" dirty="0"/>
              <a:t>l </a:t>
            </a:r>
            <a:r>
              <a:rPr lang="en-US" altLang="zh-CN" dirty="0"/>
              <a:t>when appended to any path </a:t>
            </a:r>
            <a:r>
              <a:rPr lang="en-US" altLang="zh-CN" dirty="0" smtClean="0"/>
              <a:t>contributing to </a:t>
            </a:r>
            <a:r>
              <a:rPr lang="en-US" altLang="zh-CN" i="1" dirty="0" smtClean="0"/>
              <a:t>α</a:t>
            </a:r>
            <a:r>
              <a:rPr lang="en-US" altLang="zh-CN" dirty="0" smtClean="0"/>
              <a:t>(</a:t>
            </a:r>
            <a:r>
              <a:rPr lang="en-US" altLang="zh-CN" i="1" dirty="0" smtClean="0"/>
              <a:t>t, </a:t>
            </a:r>
            <a:r>
              <a:rPr lang="en-US" altLang="zh-CN" i="1" dirty="0"/>
              <a:t>u</a:t>
            </a:r>
            <a:r>
              <a:rPr lang="en-US" altLang="zh-CN" dirty="0"/>
              <a:t>). </a:t>
            </a:r>
            <a:endParaRPr lang="zh-CN" altLang="en-US" b="1" i="1" dirty="0">
              <a:solidFill>
                <a:srgbClr val="FF0000"/>
              </a:solidFill>
            </a:endParaRPr>
          </a:p>
        </p:txBody>
      </p:sp>
      <p:pic>
        <p:nvPicPr>
          <p:cNvPr id="5" name="图片 4"/>
          <p:cNvPicPr>
            <a:picLocks noChangeAspect="1"/>
          </p:cNvPicPr>
          <p:nvPr/>
        </p:nvPicPr>
        <p:blipFill>
          <a:blip r:embed="rId3"/>
          <a:stretch>
            <a:fillRect/>
          </a:stretch>
        </p:blipFill>
        <p:spPr>
          <a:xfrm>
            <a:off x="628651" y="2579631"/>
            <a:ext cx="2965450" cy="829244"/>
          </a:xfrm>
          <a:prstGeom prst="rect">
            <a:avLst/>
          </a:prstGeom>
        </p:spPr>
      </p:pic>
      <p:pic>
        <p:nvPicPr>
          <p:cNvPr id="6" name="图片 5"/>
          <p:cNvPicPr>
            <a:picLocks noChangeAspect="1"/>
          </p:cNvPicPr>
          <p:nvPr/>
        </p:nvPicPr>
        <p:blipFill>
          <a:blip r:embed="rId4"/>
          <a:stretch>
            <a:fillRect/>
          </a:stretch>
        </p:blipFill>
        <p:spPr>
          <a:xfrm>
            <a:off x="3957637" y="2820573"/>
            <a:ext cx="4995863" cy="345414"/>
          </a:xfrm>
          <a:prstGeom prst="rect">
            <a:avLst/>
          </a:prstGeom>
        </p:spPr>
      </p:pic>
      <p:pic>
        <p:nvPicPr>
          <p:cNvPr id="7" name="图片 6"/>
          <p:cNvPicPr>
            <a:picLocks noChangeAspect="1"/>
          </p:cNvPicPr>
          <p:nvPr/>
        </p:nvPicPr>
        <p:blipFill>
          <a:blip r:embed="rId5"/>
          <a:stretch>
            <a:fillRect/>
          </a:stretch>
        </p:blipFill>
        <p:spPr>
          <a:xfrm>
            <a:off x="1004094" y="4338107"/>
            <a:ext cx="3152775" cy="952500"/>
          </a:xfrm>
          <a:prstGeom prst="rect">
            <a:avLst/>
          </a:prstGeom>
        </p:spPr>
      </p:pic>
      <p:pic>
        <p:nvPicPr>
          <p:cNvPr id="8" name="图片 7"/>
          <p:cNvPicPr>
            <a:picLocks noChangeAspect="1"/>
          </p:cNvPicPr>
          <p:nvPr/>
        </p:nvPicPr>
        <p:blipFill>
          <a:blip r:embed="rId6"/>
          <a:stretch>
            <a:fillRect/>
          </a:stretch>
        </p:blipFill>
        <p:spPr>
          <a:xfrm>
            <a:off x="426955" y="5558400"/>
            <a:ext cx="5000625" cy="885825"/>
          </a:xfrm>
          <a:prstGeom prst="rect">
            <a:avLst/>
          </a:prstGeom>
        </p:spPr>
      </p:pic>
      <p:pic>
        <p:nvPicPr>
          <p:cNvPr id="9" name="图片 8"/>
          <p:cNvPicPr>
            <a:picLocks noChangeAspect="1"/>
          </p:cNvPicPr>
          <p:nvPr/>
        </p:nvPicPr>
        <p:blipFill>
          <a:blip r:embed="rId7"/>
          <a:stretch>
            <a:fillRect/>
          </a:stretch>
        </p:blipFill>
        <p:spPr>
          <a:xfrm>
            <a:off x="6184900" y="4168988"/>
            <a:ext cx="2209800" cy="495300"/>
          </a:xfrm>
          <a:prstGeom prst="rect">
            <a:avLst/>
          </a:prstGeom>
        </p:spPr>
      </p:pic>
      <p:pic>
        <p:nvPicPr>
          <p:cNvPr id="13" name="图片 12"/>
          <p:cNvPicPr>
            <a:picLocks noChangeAspect="1"/>
          </p:cNvPicPr>
          <p:nvPr/>
        </p:nvPicPr>
        <p:blipFill>
          <a:blip r:embed="rId8"/>
          <a:stretch>
            <a:fillRect/>
          </a:stretch>
        </p:blipFill>
        <p:spPr>
          <a:xfrm>
            <a:off x="6089650" y="5667289"/>
            <a:ext cx="2305050" cy="438150"/>
          </a:xfrm>
          <a:prstGeom prst="rect">
            <a:avLst/>
          </a:prstGeom>
        </p:spPr>
      </p:pic>
      <p:pic>
        <p:nvPicPr>
          <p:cNvPr id="14" name="图片 13"/>
          <p:cNvPicPr>
            <a:picLocks noChangeAspect="1"/>
          </p:cNvPicPr>
          <p:nvPr/>
        </p:nvPicPr>
        <p:blipFill>
          <a:blip r:embed="rId9"/>
          <a:stretch>
            <a:fillRect/>
          </a:stretch>
        </p:blipFill>
        <p:spPr>
          <a:xfrm>
            <a:off x="5611812" y="4664288"/>
            <a:ext cx="3305175" cy="895350"/>
          </a:xfrm>
          <a:prstGeom prst="rect">
            <a:avLst/>
          </a:prstGeom>
        </p:spPr>
      </p:pic>
      <p:sp>
        <p:nvSpPr>
          <p:cNvPr id="15" name="矩形 14"/>
          <p:cNvSpPr/>
          <p:nvPr/>
        </p:nvSpPr>
        <p:spPr>
          <a:xfrm>
            <a:off x="426955" y="3768917"/>
            <a:ext cx="1827295" cy="369332"/>
          </a:xfrm>
          <a:prstGeom prst="rect">
            <a:avLst/>
          </a:prstGeom>
        </p:spPr>
        <p:txBody>
          <a:bodyPr wrap="none">
            <a:spAutoFit/>
          </a:bodyPr>
          <a:lstStyle/>
          <a:p>
            <a:pPr marL="285750" indent="-285750">
              <a:buFont typeface="Arial" panose="020B0604020202020204" pitchFamily="34" charset="0"/>
              <a:buChar char="•"/>
            </a:pPr>
            <a:r>
              <a:rPr lang="zh-CN" altLang="en-US" b="1" i="1" dirty="0"/>
              <a:t>Iteration rules</a:t>
            </a:r>
          </a:p>
        </p:txBody>
      </p:sp>
      <p:sp>
        <p:nvSpPr>
          <p:cNvPr id="26" name="矩形 25"/>
          <p:cNvSpPr/>
          <p:nvPr/>
        </p:nvSpPr>
        <p:spPr>
          <a:xfrm>
            <a:off x="5427580" y="3768917"/>
            <a:ext cx="2442656" cy="369332"/>
          </a:xfrm>
          <a:prstGeom prst="rect">
            <a:avLst/>
          </a:prstGeom>
        </p:spPr>
        <p:txBody>
          <a:bodyPr wrap="none">
            <a:spAutoFit/>
          </a:bodyPr>
          <a:lstStyle/>
          <a:p>
            <a:pPr marL="285750" indent="-285750">
              <a:buFont typeface="Arial" panose="020B0604020202020204" pitchFamily="34" charset="0"/>
              <a:buChar char="•"/>
            </a:pPr>
            <a:r>
              <a:rPr lang="en-US" altLang="zh-CN" b="1" i="1" dirty="0" smtClean="0"/>
              <a:t>Boundary </a:t>
            </a:r>
            <a:r>
              <a:rPr lang="en-US" altLang="zh-CN" b="1" i="1" dirty="0"/>
              <a:t>conditions</a:t>
            </a:r>
            <a:endParaRPr lang="zh-CN" altLang="en-US" b="1" i="1" dirty="0"/>
          </a:p>
        </p:txBody>
      </p:sp>
      <p:sp>
        <p:nvSpPr>
          <p:cNvPr id="28" name="文本框 27"/>
          <p:cNvSpPr txBox="1"/>
          <p:nvPr/>
        </p:nvSpPr>
        <p:spPr>
          <a:xfrm>
            <a:off x="5330126" y="6165343"/>
            <a:ext cx="3711144" cy="584775"/>
          </a:xfrm>
          <a:prstGeom prst="rect">
            <a:avLst/>
          </a:prstGeom>
          <a:noFill/>
        </p:spPr>
        <p:txBody>
          <a:bodyPr wrap="none" rtlCol="0">
            <a:spAutoFit/>
          </a:bodyPr>
          <a:lstStyle/>
          <a:p>
            <a:r>
              <a:rPr lang="zh-CN" altLang="en-US" sz="1600" dirty="0" smtClean="0">
                <a:solidFill>
                  <a:srgbClr val="00B050"/>
                </a:solidFill>
                <a:latin typeface="微软雅黑" panose="020B0503020204020204" pitchFamily="34" charset="-122"/>
                <a:ea typeface="微软雅黑" panose="020B0503020204020204" pitchFamily="34" charset="-122"/>
              </a:rPr>
              <a:t>最多可跨越的</a:t>
            </a:r>
            <a:r>
              <a:rPr lang="en-US" altLang="zh-CN" sz="1600" dirty="0" smtClean="0">
                <a:solidFill>
                  <a:srgbClr val="00B050"/>
                </a:solidFill>
                <a:latin typeface="微软雅黑" panose="020B0503020204020204" pitchFamily="34" charset="-122"/>
                <a:ea typeface="微软雅黑" panose="020B0503020204020204" pitchFamily="34" charset="-122"/>
              </a:rPr>
              <a:t>label</a:t>
            </a:r>
            <a:r>
              <a:rPr lang="zh-CN" altLang="en-US" sz="1600" dirty="0" smtClean="0">
                <a:solidFill>
                  <a:srgbClr val="00B050"/>
                </a:solidFill>
                <a:latin typeface="微软雅黑" panose="020B0503020204020204" pitchFamily="34" charset="-122"/>
                <a:ea typeface="微软雅黑" panose="020B0503020204020204" pitchFamily="34" charset="-122"/>
              </a:rPr>
              <a:t>个数</a:t>
            </a:r>
            <a:endParaRPr lang="en-US" altLang="zh-CN" sz="1600" dirty="0" smtClean="0">
              <a:solidFill>
                <a:srgbClr val="00B050"/>
              </a:solidFill>
              <a:latin typeface="微软雅黑" panose="020B0503020204020204" pitchFamily="34" charset="-122"/>
              <a:ea typeface="微软雅黑" panose="020B0503020204020204" pitchFamily="34" charset="-122"/>
            </a:endParaRPr>
          </a:p>
          <a:p>
            <a:r>
              <a:rPr lang="zh-CN" altLang="en-US" sz="1600" dirty="0">
                <a:solidFill>
                  <a:srgbClr val="00B050"/>
                </a:solidFill>
                <a:latin typeface="微软雅黑" panose="020B0503020204020204" pitchFamily="34" charset="-122"/>
                <a:ea typeface="微软雅黑" panose="020B0503020204020204" pitchFamily="34" charset="-122"/>
              </a:rPr>
              <a:t>最</a:t>
            </a:r>
            <a:r>
              <a:rPr lang="zh-CN" altLang="en-US" sz="1600" dirty="0" smtClean="0">
                <a:solidFill>
                  <a:srgbClr val="00B050"/>
                </a:solidFill>
                <a:latin typeface="微软雅黑" panose="020B0503020204020204" pitchFamily="34" charset="-122"/>
                <a:ea typeface="微软雅黑" panose="020B0503020204020204" pitchFamily="34" charset="-122"/>
              </a:rPr>
              <a:t>乐观情况一个</a:t>
            </a:r>
            <a:r>
              <a:rPr lang="en-US" altLang="zh-CN" sz="1600" dirty="0" smtClean="0">
                <a:solidFill>
                  <a:srgbClr val="00B050"/>
                </a:solidFill>
                <a:latin typeface="微软雅黑" panose="020B0503020204020204" pitchFamily="34" charset="-122"/>
                <a:ea typeface="微软雅黑" panose="020B0503020204020204" pitchFamily="34" charset="-122"/>
              </a:rPr>
              <a:t>timestep</a:t>
            </a:r>
            <a:r>
              <a:rPr lang="zh-CN" altLang="en-US" sz="1600" dirty="0" smtClean="0">
                <a:solidFill>
                  <a:srgbClr val="00B050"/>
                </a:solidFill>
                <a:latin typeface="微软雅黑" panose="020B0503020204020204" pitchFamily="34" charset="-122"/>
                <a:ea typeface="微软雅黑" panose="020B0503020204020204" pitchFamily="34" charset="-122"/>
              </a:rPr>
              <a:t>跨过两个状态</a:t>
            </a:r>
            <a:endParaRPr lang="zh-CN" altLang="en-US" sz="1600" dirty="0">
              <a:solidFill>
                <a:srgbClr val="00B050"/>
              </a:solidFill>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flipV="1">
            <a:off x="7623065" y="6001312"/>
            <a:ext cx="517635" cy="2943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9347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1521"/>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CTC - Forward-Backward </a:t>
            </a:r>
            <a:r>
              <a:rPr lang="en-US" altLang="zh-CN" sz="3200" b="1" i="1" dirty="0">
                <a:effectLst>
                  <a:outerShdw blurRad="38100" dist="38100" dir="2700000" algn="tl">
                    <a:srgbClr val="000000">
                      <a:alpha val="43137"/>
                    </a:srgbClr>
                  </a:outerShdw>
                </a:effectLst>
              </a:rPr>
              <a:t>Algorithm </a:t>
            </a:r>
            <a:r>
              <a:rPr lang="en-US" altLang="zh-CN" sz="3200" b="1" i="1" dirty="0" smtClean="0">
                <a:effectLst>
                  <a:outerShdw blurRad="38100" dist="38100" dir="2700000" algn="tl">
                    <a:srgbClr val="000000">
                      <a:alpha val="43137"/>
                    </a:srgbClr>
                  </a:outerShdw>
                </a:effectLst>
              </a:rPr>
              <a:t/>
            </a:r>
            <a:br>
              <a:rPr lang="en-US" altLang="zh-CN" sz="3200" b="1" i="1" dirty="0" smtClean="0">
                <a:effectLst>
                  <a:outerShdw blurRad="38100" dist="38100" dir="2700000" algn="tl">
                    <a:srgbClr val="000000">
                      <a:alpha val="43137"/>
                    </a:srgbClr>
                  </a:outerShdw>
                </a:effectLst>
              </a:rPr>
            </a:br>
            <a:r>
              <a:rPr lang="en-US" altLang="zh-CN" sz="1700" b="1" i="1" dirty="0" smtClean="0">
                <a:solidFill>
                  <a:srgbClr val="0070C0"/>
                </a:solidFill>
              </a:rPr>
              <a:t>loss function</a:t>
            </a:r>
            <a:endParaRPr lang="zh-CN" altLang="en-US" sz="1700" b="1" i="1" dirty="0">
              <a:solidFill>
                <a:srgbClr val="0070C0"/>
              </a:solidFill>
            </a:endParaRPr>
          </a:p>
        </p:txBody>
      </p:sp>
      <p:pic>
        <p:nvPicPr>
          <p:cNvPr id="5" name="图片 4"/>
          <p:cNvPicPr>
            <a:picLocks noChangeAspect="1"/>
          </p:cNvPicPr>
          <p:nvPr/>
        </p:nvPicPr>
        <p:blipFill>
          <a:blip r:embed="rId2"/>
          <a:stretch>
            <a:fillRect/>
          </a:stretch>
        </p:blipFill>
        <p:spPr>
          <a:xfrm>
            <a:off x="1881187" y="2182105"/>
            <a:ext cx="5381625" cy="857250"/>
          </a:xfrm>
          <a:prstGeom prst="rect">
            <a:avLst/>
          </a:prstGeom>
        </p:spPr>
      </p:pic>
      <p:sp>
        <p:nvSpPr>
          <p:cNvPr id="6" name="矩形 5"/>
          <p:cNvSpPr/>
          <p:nvPr/>
        </p:nvSpPr>
        <p:spPr>
          <a:xfrm>
            <a:off x="628650" y="1450616"/>
            <a:ext cx="7820024" cy="646331"/>
          </a:xfrm>
          <a:prstGeom prst="rect">
            <a:avLst/>
          </a:prstGeom>
        </p:spPr>
        <p:txBody>
          <a:bodyPr wrap="square">
            <a:spAutoFit/>
          </a:bodyPr>
          <a:lstStyle/>
          <a:p>
            <a:pPr marL="285750" indent="-285750">
              <a:buFont typeface="Arial" panose="020B0604020202020204" pitchFamily="34" charset="0"/>
              <a:buChar char="•"/>
            </a:pPr>
            <a:r>
              <a:rPr lang="en-US" altLang="zh-CN" b="1" i="1" dirty="0" smtClean="0"/>
              <a:t>Definition: </a:t>
            </a:r>
            <a:r>
              <a:rPr lang="en-US" altLang="zh-CN" i="1" dirty="0" smtClean="0"/>
              <a:t>Loss </a:t>
            </a:r>
            <a:r>
              <a:rPr lang="en-US" altLang="zh-CN" i="1" dirty="0"/>
              <a:t>function is defined as the negative log probability of </a:t>
            </a:r>
            <a:r>
              <a:rPr lang="en-US" altLang="zh-CN" i="1" dirty="0" smtClean="0"/>
              <a:t>correctly labelling </a:t>
            </a:r>
            <a:r>
              <a:rPr lang="en-US" altLang="zh-CN" i="1" dirty="0"/>
              <a:t>all the training examples in some training set </a:t>
            </a:r>
            <a:r>
              <a:rPr lang="en-US" altLang="zh-CN" i="1" dirty="0" smtClean="0"/>
              <a:t>S </a:t>
            </a:r>
            <a:endParaRPr lang="zh-CN" altLang="en-US" dirty="0"/>
          </a:p>
        </p:txBody>
      </p:sp>
      <p:pic>
        <p:nvPicPr>
          <p:cNvPr id="7" name="图片 6"/>
          <p:cNvPicPr>
            <a:picLocks noChangeAspect="1"/>
          </p:cNvPicPr>
          <p:nvPr/>
        </p:nvPicPr>
        <p:blipFill>
          <a:blip r:embed="rId3"/>
          <a:stretch>
            <a:fillRect/>
          </a:stretch>
        </p:blipFill>
        <p:spPr>
          <a:xfrm>
            <a:off x="823912" y="3187399"/>
            <a:ext cx="3400425" cy="942975"/>
          </a:xfrm>
          <a:prstGeom prst="rect">
            <a:avLst/>
          </a:prstGeom>
        </p:spPr>
      </p:pic>
      <p:pic>
        <p:nvPicPr>
          <p:cNvPr id="8" name="图片 7"/>
          <p:cNvPicPr>
            <a:picLocks noChangeAspect="1"/>
          </p:cNvPicPr>
          <p:nvPr/>
        </p:nvPicPr>
        <p:blipFill>
          <a:blip r:embed="rId4"/>
          <a:stretch>
            <a:fillRect/>
          </a:stretch>
        </p:blipFill>
        <p:spPr>
          <a:xfrm>
            <a:off x="5257798" y="3562781"/>
            <a:ext cx="3629025" cy="781050"/>
          </a:xfrm>
          <a:prstGeom prst="rect">
            <a:avLst/>
          </a:prstGeom>
        </p:spPr>
      </p:pic>
      <p:pic>
        <p:nvPicPr>
          <p:cNvPr id="9" name="图片 8"/>
          <p:cNvPicPr>
            <a:picLocks noChangeAspect="1"/>
          </p:cNvPicPr>
          <p:nvPr/>
        </p:nvPicPr>
        <p:blipFill>
          <a:blip r:embed="rId5"/>
          <a:stretch>
            <a:fillRect/>
          </a:stretch>
        </p:blipFill>
        <p:spPr>
          <a:xfrm>
            <a:off x="271461" y="4291745"/>
            <a:ext cx="4505325" cy="352425"/>
          </a:xfrm>
          <a:prstGeom prst="rect">
            <a:avLst/>
          </a:prstGeom>
        </p:spPr>
      </p:pic>
      <p:sp>
        <p:nvSpPr>
          <p:cNvPr id="10" name="矩形 9"/>
          <p:cNvSpPr/>
          <p:nvPr/>
        </p:nvSpPr>
        <p:spPr>
          <a:xfrm>
            <a:off x="628650" y="4867257"/>
            <a:ext cx="8032750" cy="646331"/>
          </a:xfrm>
          <a:prstGeom prst="rect">
            <a:avLst/>
          </a:prstGeom>
        </p:spPr>
        <p:txBody>
          <a:bodyPr wrap="square">
            <a:spAutoFit/>
          </a:bodyPr>
          <a:lstStyle/>
          <a:p>
            <a:pPr marL="285750" indent="-285750">
              <a:buFont typeface="Arial" panose="020B0604020202020204" pitchFamily="34" charset="0"/>
              <a:buChar char="•"/>
            </a:pPr>
            <a:r>
              <a:rPr lang="en-US" altLang="zh-CN" i="1" dirty="0"/>
              <a:t>T</a:t>
            </a:r>
            <a:r>
              <a:rPr lang="en-US" altLang="zh-CN" i="1" dirty="0" smtClean="0"/>
              <a:t>his </a:t>
            </a:r>
            <a:r>
              <a:rPr lang="en-US" altLang="zh-CN" i="1" dirty="0"/>
              <a:t>is the portion of the total probability p(</a:t>
            </a:r>
            <a:r>
              <a:rPr lang="en-US" altLang="zh-CN" i="1" dirty="0" err="1"/>
              <a:t>z|x</a:t>
            </a:r>
            <a:r>
              <a:rPr lang="en-US" altLang="zh-CN" i="1" dirty="0"/>
              <a:t>) </a:t>
            </a:r>
            <a:r>
              <a:rPr lang="en-US" altLang="zh-CN" i="1" dirty="0" smtClean="0"/>
              <a:t>due to </a:t>
            </a:r>
            <a:r>
              <a:rPr lang="en-US" altLang="zh-CN" i="1" dirty="0"/>
              <a:t>those paths going through </a:t>
            </a:r>
            <a:r>
              <a:rPr lang="en-US" altLang="zh-CN" i="1" dirty="0" err="1"/>
              <a:t>z</a:t>
            </a:r>
            <a:r>
              <a:rPr lang="en-US" altLang="zh-CN" i="1" baseline="-25000" dirty="0" err="1"/>
              <a:t>u</a:t>
            </a:r>
            <a:r>
              <a:rPr lang="en-US" altLang="zh-CN" i="1" dirty="0"/>
              <a:t> </a:t>
            </a:r>
            <a:r>
              <a:rPr lang="en-US" altLang="zh-CN" i="1" dirty="0" smtClean="0"/>
              <a:t>’ at timestep </a:t>
            </a:r>
            <a:r>
              <a:rPr lang="en-US" altLang="zh-CN" i="1" dirty="0"/>
              <a:t>t. For any t, we can therefore sum over all u to get </a:t>
            </a:r>
            <a:endParaRPr lang="zh-CN" altLang="en-US" dirty="0"/>
          </a:p>
        </p:txBody>
      </p:sp>
      <p:pic>
        <p:nvPicPr>
          <p:cNvPr id="11" name="图片 10"/>
          <p:cNvPicPr>
            <a:picLocks noChangeAspect="1"/>
          </p:cNvPicPr>
          <p:nvPr/>
        </p:nvPicPr>
        <p:blipFill>
          <a:blip r:embed="rId6"/>
          <a:stretch>
            <a:fillRect/>
          </a:stretch>
        </p:blipFill>
        <p:spPr>
          <a:xfrm>
            <a:off x="3019424" y="5634308"/>
            <a:ext cx="3038475" cy="962025"/>
          </a:xfrm>
          <a:prstGeom prst="rect">
            <a:avLst/>
          </a:prstGeom>
        </p:spPr>
      </p:pic>
      <p:sp>
        <p:nvSpPr>
          <p:cNvPr id="12" name="右箭头 11"/>
          <p:cNvSpPr/>
          <p:nvPr/>
        </p:nvSpPr>
        <p:spPr>
          <a:xfrm>
            <a:off x="4381498" y="3822700"/>
            <a:ext cx="876300" cy="307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15690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79111" y="1600820"/>
            <a:ext cx="4572002" cy="923330"/>
          </a:xfrm>
          <a:prstGeom prst="rect">
            <a:avLst/>
          </a:prstGeom>
        </p:spPr>
        <p:txBody>
          <a:bodyPr wrap="square">
            <a:spAutoFit/>
          </a:bodyPr>
          <a:lstStyle/>
          <a:p>
            <a:pPr marL="285750" indent="-285750">
              <a:buFont typeface="Arial" panose="020B0604020202020204" pitchFamily="34" charset="0"/>
              <a:buChar char="•"/>
            </a:pPr>
            <a:r>
              <a:rPr lang="en-US" altLang="zh-CN" dirty="0" smtClean="0"/>
              <a:t>Small </a:t>
            </a:r>
            <a:r>
              <a:rPr lang="en-US" altLang="zh-CN" dirty="0"/>
              <a:t>change in weight </a:t>
            </a:r>
            <a:r>
              <a:rPr lang="en-US" altLang="zh-CN" dirty="0" smtClean="0"/>
              <a:t>to cause </a:t>
            </a:r>
            <a:r>
              <a:rPr lang="en-US" altLang="zh-CN" dirty="0"/>
              <a:t>only a small corresponding change in the output from the network. </a:t>
            </a:r>
            <a:endParaRPr lang="zh-CN" altLang="en-US" dirty="0"/>
          </a:p>
        </p:txBody>
      </p:sp>
      <p:pic>
        <p:nvPicPr>
          <p:cNvPr id="5" name="图片 4"/>
          <p:cNvPicPr>
            <a:picLocks noChangeAspect="1"/>
          </p:cNvPicPr>
          <p:nvPr/>
        </p:nvPicPr>
        <p:blipFill>
          <a:blip r:embed="rId3"/>
          <a:stretch>
            <a:fillRect/>
          </a:stretch>
        </p:blipFill>
        <p:spPr>
          <a:xfrm>
            <a:off x="5337797" y="127429"/>
            <a:ext cx="3443287" cy="1928032"/>
          </a:xfrm>
          <a:prstGeom prst="rect">
            <a:avLst/>
          </a:prstGeom>
        </p:spPr>
      </p:pic>
      <p:pic>
        <p:nvPicPr>
          <p:cNvPr id="6" name="图片 5"/>
          <p:cNvPicPr>
            <a:picLocks noChangeAspect="1"/>
          </p:cNvPicPr>
          <p:nvPr/>
        </p:nvPicPr>
        <p:blipFill>
          <a:blip r:embed="rId4"/>
          <a:stretch>
            <a:fillRect/>
          </a:stretch>
        </p:blipFill>
        <p:spPr>
          <a:xfrm>
            <a:off x="1477278" y="4229378"/>
            <a:ext cx="1628775" cy="914400"/>
          </a:xfrm>
          <a:prstGeom prst="rect">
            <a:avLst/>
          </a:prstGeom>
        </p:spPr>
      </p:pic>
      <p:pic>
        <p:nvPicPr>
          <p:cNvPr id="7" name="图片 6"/>
          <p:cNvPicPr>
            <a:picLocks noChangeAspect="1"/>
          </p:cNvPicPr>
          <p:nvPr/>
        </p:nvPicPr>
        <p:blipFill>
          <a:blip r:embed="rId5"/>
          <a:stretch>
            <a:fillRect/>
          </a:stretch>
        </p:blipFill>
        <p:spPr>
          <a:xfrm>
            <a:off x="1104242" y="5225291"/>
            <a:ext cx="2374849" cy="1632709"/>
          </a:xfrm>
          <a:prstGeom prst="rect">
            <a:avLst/>
          </a:prstGeom>
        </p:spPr>
      </p:pic>
      <p:sp>
        <p:nvSpPr>
          <p:cNvPr id="8" name="矩形 7"/>
          <p:cNvSpPr/>
          <p:nvPr/>
        </p:nvSpPr>
        <p:spPr>
          <a:xfrm>
            <a:off x="5828747" y="2133263"/>
            <a:ext cx="2862489" cy="369332"/>
          </a:xfrm>
          <a:prstGeom prst="rect">
            <a:avLst/>
          </a:prstGeom>
        </p:spPr>
        <p:txBody>
          <a:bodyPr wrap="square">
            <a:spAutoFit/>
          </a:bodyPr>
          <a:lstStyle/>
          <a:p>
            <a:r>
              <a:rPr lang="en-US" altLang="zh-CN" b="1" dirty="0">
                <a:solidFill>
                  <a:srgbClr val="00B050"/>
                </a:solidFill>
              </a:rPr>
              <a:t>Smoothness  differentiable </a:t>
            </a:r>
            <a:endParaRPr lang="zh-CN" altLang="en-US" dirty="0">
              <a:solidFill>
                <a:srgbClr val="00B050"/>
              </a:solidFill>
            </a:endParaRPr>
          </a:p>
        </p:txBody>
      </p:sp>
      <p:pic>
        <p:nvPicPr>
          <p:cNvPr id="9" name="图片 8"/>
          <p:cNvPicPr>
            <a:picLocks noChangeAspect="1"/>
          </p:cNvPicPr>
          <p:nvPr/>
        </p:nvPicPr>
        <p:blipFill>
          <a:blip r:embed="rId6"/>
          <a:stretch>
            <a:fillRect/>
          </a:stretch>
        </p:blipFill>
        <p:spPr>
          <a:xfrm>
            <a:off x="2291665" y="2662292"/>
            <a:ext cx="4467225" cy="742950"/>
          </a:xfrm>
          <a:prstGeom prst="rect">
            <a:avLst/>
          </a:prstGeom>
        </p:spPr>
      </p:pic>
      <p:sp>
        <p:nvSpPr>
          <p:cNvPr id="10" name="矩形 9"/>
          <p:cNvSpPr/>
          <p:nvPr/>
        </p:nvSpPr>
        <p:spPr>
          <a:xfrm>
            <a:off x="579111" y="3501534"/>
            <a:ext cx="8112125" cy="646331"/>
          </a:xfrm>
          <a:prstGeom prst="rect">
            <a:avLst/>
          </a:prstGeom>
        </p:spPr>
        <p:txBody>
          <a:bodyPr wrap="square">
            <a:spAutoFit/>
          </a:bodyPr>
          <a:lstStyle/>
          <a:p>
            <a:pPr marL="285750" indent="-285750">
              <a:buFont typeface="Arial" panose="020B0604020202020204" pitchFamily="34" charset="0"/>
              <a:buChar char="•"/>
            </a:pPr>
            <a:r>
              <a:rPr lang="en-US" altLang="zh-CN" dirty="0"/>
              <a:t>This linearity makes it easy to choose small changes in the weights and biases to achieve any desired small change in the output. </a:t>
            </a:r>
            <a:endParaRPr lang="zh-CN" altLang="en-US" dirty="0"/>
          </a:p>
        </p:txBody>
      </p:sp>
      <p:sp>
        <p:nvSpPr>
          <p:cNvPr id="11" name="矩形 10"/>
          <p:cNvSpPr/>
          <p:nvPr/>
        </p:nvSpPr>
        <p:spPr>
          <a:xfrm>
            <a:off x="4973746" y="5125249"/>
            <a:ext cx="3038140" cy="1200329"/>
          </a:xfrm>
          <a:prstGeom prst="rect">
            <a:avLst/>
          </a:prstGeom>
        </p:spPr>
        <p:txBody>
          <a:bodyPr wrap="square">
            <a:spAutoFit/>
          </a:bodyPr>
          <a:lstStyle/>
          <a:p>
            <a:pPr marL="285750" indent="-285750">
              <a:buFont typeface="Arial" panose="020B0604020202020204" pitchFamily="34" charset="0"/>
              <a:buChar char="•"/>
            </a:pPr>
            <a:r>
              <a:rPr lang="en-US" altLang="zh-CN" dirty="0" smtClean="0"/>
              <a:t>Output of sigmoid neuron represents the </a:t>
            </a:r>
            <a:r>
              <a:rPr lang="zh-CN" altLang="en-US" dirty="0" smtClean="0"/>
              <a:t>log odds </a:t>
            </a:r>
            <a:r>
              <a:rPr lang="en-US" altLang="zh-CN" dirty="0" smtClean="0"/>
              <a:t>of whether or not a feature is detected.</a:t>
            </a:r>
          </a:p>
        </p:txBody>
      </p:sp>
      <p:sp>
        <p:nvSpPr>
          <p:cNvPr id="12"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Neural Network</a:t>
            </a:r>
            <a:br>
              <a:rPr lang="en-US" altLang="zh-CN" sz="3200" b="1" i="1" dirty="0" smtClean="0">
                <a:effectLst>
                  <a:outerShdw blurRad="38100" dist="38100" dir="2700000" algn="tl">
                    <a:srgbClr val="000000">
                      <a:alpha val="43137"/>
                    </a:srgbClr>
                  </a:outerShdw>
                </a:effectLst>
              </a:rPr>
            </a:br>
            <a:r>
              <a:rPr lang="en-US" altLang="zh-CN" sz="1700" i="1" dirty="0" smtClean="0">
                <a:effectLst>
                  <a:outerShdw blurRad="38100" dist="38100" dir="2700000" algn="tl">
                    <a:srgbClr val="000000">
                      <a:alpha val="43137"/>
                    </a:srgbClr>
                  </a:outerShdw>
                </a:effectLst>
              </a:rPr>
              <a:t>The </a:t>
            </a:r>
            <a:r>
              <a:rPr lang="en-US" altLang="zh-CN" sz="1700" i="1" dirty="0">
                <a:effectLst>
                  <a:outerShdw blurRad="38100" dist="38100" dir="2700000" algn="tl">
                    <a:srgbClr val="000000">
                      <a:alpha val="43137"/>
                    </a:srgbClr>
                  </a:outerShdw>
                </a:effectLst>
              </a:rPr>
              <a:t>key to </a:t>
            </a:r>
            <a:r>
              <a:rPr lang="en-US" altLang="zh-CN" sz="1700" i="1" dirty="0" smtClean="0">
                <a:effectLst>
                  <a:outerShdw blurRad="38100" dist="38100" dir="2700000" algn="tl">
                    <a:srgbClr val="000000">
                      <a:alpha val="43137"/>
                    </a:srgbClr>
                  </a:outerShdw>
                </a:effectLst>
              </a:rPr>
              <a:t>learning -</a:t>
            </a:r>
            <a:r>
              <a:rPr lang="en-US" altLang="zh-CN" sz="1800" i="1" dirty="0" smtClean="0">
                <a:effectLst>
                  <a:outerShdw blurRad="38100" dist="38100" dir="2700000" algn="tl">
                    <a:srgbClr val="000000">
                      <a:alpha val="43137"/>
                    </a:srgbClr>
                  </a:outerShdw>
                </a:effectLst>
              </a:rPr>
              <a:t> </a:t>
            </a:r>
            <a:r>
              <a:rPr lang="en-US" altLang="zh-CN" sz="1800" i="1" dirty="0">
                <a:effectLst>
                  <a:outerShdw blurRad="38100" dist="38100" dir="2700000" algn="tl">
                    <a:srgbClr val="000000">
                      <a:alpha val="43137"/>
                    </a:srgbClr>
                  </a:outerShdw>
                </a:effectLst>
              </a:rPr>
              <a:t>Sigmoid Neural </a:t>
            </a:r>
            <a:endParaRPr lang="zh-CN" altLang="en-US" sz="18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49156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348162" y="4144298"/>
            <a:ext cx="4621210" cy="660012"/>
            <a:chOff x="2135187" y="5271790"/>
            <a:chExt cx="4621210" cy="660012"/>
          </a:xfrm>
        </p:grpSpPr>
        <p:pic>
          <p:nvPicPr>
            <p:cNvPr id="12" name="图片 11"/>
            <p:cNvPicPr>
              <a:picLocks noChangeAspect="1"/>
            </p:cNvPicPr>
            <p:nvPr/>
          </p:nvPicPr>
          <p:blipFill rotWithShape="1">
            <a:blip r:embed="rId2"/>
            <a:srcRect b="47236"/>
            <a:stretch/>
          </p:blipFill>
          <p:spPr>
            <a:xfrm>
              <a:off x="2135187" y="5271790"/>
              <a:ext cx="2647950" cy="638271"/>
            </a:xfrm>
            <a:prstGeom prst="rect">
              <a:avLst/>
            </a:prstGeom>
          </p:spPr>
        </p:pic>
        <p:pic>
          <p:nvPicPr>
            <p:cNvPr id="13" name="图片 12"/>
            <p:cNvPicPr>
              <a:picLocks noChangeAspect="1"/>
            </p:cNvPicPr>
            <p:nvPr/>
          </p:nvPicPr>
          <p:blipFill rotWithShape="1">
            <a:blip r:embed="rId2"/>
            <a:srcRect t="50664"/>
            <a:stretch/>
          </p:blipFill>
          <p:spPr>
            <a:xfrm>
              <a:off x="4108447" y="5334998"/>
              <a:ext cx="2647950" cy="596804"/>
            </a:xfrm>
            <a:prstGeom prst="rect">
              <a:avLst/>
            </a:prstGeom>
          </p:spPr>
        </p:pic>
      </p:grpSp>
      <p:sp>
        <p:nvSpPr>
          <p:cNvPr id="4" name="标题 1"/>
          <p:cNvSpPr>
            <a:spLocks noGrp="1"/>
          </p:cNvSpPr>
          <p:nvPr>
            <p:ph type="title"/>
          </p:nvPr>
        </p:nvSpPr>
        <p:spPr>
          <a:xfrm>
            <a:off x="628650" y="271521"/>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CTC</a:t>
            </a:r>
            <a:br>
              <a:rPr lang="en-US" altLang="zh-CN" sz="3200" b="1" i="1" dirty="0" smtClean="0">
                <a:effectLst>
                  <a:outerShdw blurRad="38100" dist="38100" dir="2700000" algn="tl">
                    <a:srgbClr val="000000">
                      <a:alpha val="43137"/>
                    </a:srgbClr>
                  </a:outerShdw>
                </a:effectLst>
              </a:rPr>
            </a:br>
            <a:r>
              <a:rPr lang="en-US" altLang="zh-CN" sz="1700" b="1" i="1" dirty="0" smtClean="0">
                <a:solidFill>
                  <a:srgbClr val="0070C0"/>
                </a:solidFill>
              </a:rPr>
              <a:t>loss gradient</a:t>
            </a:r>
            <a:endParaRPr lang="zh-CN" altLang="en-US" sz="1700" b="1" i="1" dirty="0">
              <a:solidFill>
                <a:srgbClr val="0070C0"/>
              </a:solidFill>
            </a:endParaRPr>
          </a:p>
        </p:txBody>
      </p:sp>
      <p:pic>
        <p:nvPicPr>
          <p:cNvPr id="5" name="图片 4"/>
          <p:cNvPicPr>
            <a:picLocks noChangeAspect="1"/>
          </p:cNvPicPr>
          <p:nvPr/>
        </p:nvPicPr>
        <p:blipFill>
          <a:blip r:embed="rId3"/>
          <a:stretch>
            <a:fillRect/>
          </a:stretch>
        </p:blipFill>
        <p:spPr>
          <a:xfrm>
            <a:off x="1861099" y="1447296"/>
            <a:ext cx="3536950" cy="525290"/>
          </a:xfrm>
          <a:prstGeom prst="rect">
            <a:avLst/>
          </a:prstGeom>
        </p:spPr>
      </p:pic>
      <p:pic>
        <p:nvPicPr>
          <p:cNvPr id="6" name="图片 5"/>
          <p:cNvPicPr>
            <a:picLocks noChangeAspect="1"/>
          </p:cNvPicPr>
          <p:nvPr/>
        </p:nvPicPr>
        <p:blipFill>
          <a:blip r:embed="rId4"/>
          <a:stretch>
            <a:fillRect/>
          </a:stretch>
        </p:blipFill>
        <p:spPr>
          <a:xfrm>
            <a:off x="5141910" y="2838842"/>
            <a:ext cx="2276475" cy="266700"/>
          </a:xfrm>
          <a:prstGeom prst="rect">
            <a:avLst/>
          </a:prstGeom>
        </p:spPr>
      </p:pic>
      <p:sp>
        <p:nvSpPr>
          <p:cNvPr id="8" name="矩形 7"/>
          <p:cNvSpPr/>
          <p:nvPr/>
        </p:nvSpPr>
        <p:spPr>
          <a:xfrm>
            <a:off x="571498" y="2055518"/>
            <a:ext cx="8369301" cy="369332"/>
          </a:xfrm>
          <a:prstGeom prst="rect">
            <a:avLst/>
          </a:prstGeom>
        </p:spPr>
        <p:txBody>
          <a:bodyPr wrap="square">
            <a:spAutoFit/>
          </a:bodyPr>
          <a:lstStyle/>
          <a:p>
            <a:pPr marL="285750" indent="-285750">
              <a:buFont typeface="Arial" panose="020B0604020202020204" pitchFamily="34" charset="0"/>
              <a:buChar char="•"/>
            </a:pPr>
            <a:r>
              <a:rPr lang="en-US" altLang="zh-CN" dirty="0"/>
              <a:t>Noting that the same label (or blank) may occur several times in a single labelling</a:t>
            </a:r>
            <a:endParaRPr lang="zh-CN" altLang="en-US" dirty="0"/>
          </a:p>
        </p:txBody>
      </p:sp>
      <p:pic>
        <p:nvPicPr>
          <p:cNvPr id="9" name="图片 8"/>
          <p:cNvPicPr>
            <a:picLocks noChangeAspect="1"/>
          </p:cNvPicPr>
          <p:nvPr/>
        </p:nvPicPr>
        <p:blipFill>
          <a:blip r:embed="rId5"/>
          <a:stretch>
            <a:fillRect/>
          </a:stretch>
        </p:blipFill>
        <p:spPr>
          <a:xfrm>
            <a:off x="1825625" y="2695771"/>
            <a:ext cx="2971800" cy="628650"/>
          </a:xfrm>
          <a:prstGeom prst="rect">
            <a:avLst/>
          </a:prstGeom>
        </p:spPr>
      </p:pic>
      <p:pic>
        <p:nvPicPr>
          <p:cNvPr id="10" name="图片 9"/>
          <p:cNvPicPr>
            <a:picLocks noChangeAspect="1"/>
          </p:cNvPicPr>
          <p:nvPr/>
        </p:nvPicPr>
        <p:blipFill>
          <a:blip r:embed="rId6"/>
          <a:stretch>
            <a:fillRect/>
          </a:stretch>
        </p:blipFill>
        <p:spPr>
          <a:xfrm>
            <a:off x="1585912" y="3525156"/>
            <a:ext cx="3838575" cy="704850"/>
          </a:xfrm>
          <a:prstGeom prst="rect">
            <a:avLst/>
          </a:prstGeom>
        </p:spPr>
      </p:pic>
      <p:pic>
        <p:nvPicPr>
          <p:cNvPr id="11" name="图片 10"/>
          <p:cNvPicPr>
            <a:picLocks noChangeAspect="1"/>
          </p:cNvPicPr>
          <p:nvPr/>
        </p:nvPicPr>
        <p:blipFill>
          <a:blip r:embed="rId7"/>
          <a:stretch>
            <a:fillRect/>
          </a:stretch>
        </p:blipFill>
        <p:spPr>
          <a:xfrm>
            <a:off x="1825625" y="4585966"/>
            <a:ext cx="2809875" cy="628650"/>
          </a:xfrm>
          <a:prstGeom prst="rect">
            <a:avLst/>
          </a:prstGeom>
        </p:spPr>
      </p:pic>
      <p:sp>
        <p:nvSpPr>
          <p:cNvPr id="15" name="矩形 14"/>
          <p:cNvSpPr/>
          <p:nvPr/>
        </p:nvSpPr>
        <p:spPr>
          <a:xfrm>
            <a:off x="571497" y="4194893"/>
            <a:ext cx="8369301" cy="369332"/>
          </a:xfrm>
          <a:prstGeom prst="rect">
            <a:avLst/>
          </a:prstGeom>
        </p:spPr>
        <p:txBody>
          <a:bodyPr wrap="square">
            <a:spAutoFit/>
          </a:bodyPr>
          <a:lstStyle/>
          <a:p>
            <a:pPr marL="285750" indent="-285750">
              <a:buFont typeface="Arial" panose="020B0604020202020204" pitchFamily="34" charset="0"/>
              <a:buChar char="•"/>
            </a:pPr>
            <a:r>
              <a:rPr lang="en-US" altLang="zh-CN" dirty="0" smtClean="0"/>
              <a:t>Error signal</a:t>
            </a:r>
            <a:endParaRPr lang="zh-CN" altLang="en-US" dirty="0"/>
          </a:p>
        </p:txBody>
      </p:sp>
      <p:cxnSp>
        <p:nvCxnSpPr>
          <p:cNvPr id="17" name="直接箭头连接符 16"/>
          <p:cNvCxnSpPr/>
          <p:nvPr/>
        </p:nvCxnSpPr>
        <p:spPr>
          <a:xfrm>
            <a:off x="3690641" y="4207506"/>
            <a:ext cx="140892" cy="446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572000" y="4564225"/>
            <a:ext cx="406400" cy="1155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8"/>
          <a:stretch>
            <a:fillRect/>
          </a:stretch>
        </p:blipFill>
        <p:spPr>
          <a:xfrm>
            <a:off x="4397372" y="5886681"/>
            <a:ext cx="3848100" cy="685800"/>
          </a:xfrm>
          <a:prstGeom prst="rect">
            <a:avLst/>
          </a:prstGeom>
        </p:spPr>
      </p:pic>
      <p:cxnSp>
        <p:nvCxnSpPr>
          <p:cNvPr id="27" name="直接箭头连接符 26"/>
          <p:cNvCxnSpPr/>
          <p:nvPr/>
        </p:nvCxnSpPr>
        <p:spPr>
          <a:xfrm flipH="1">
            <a:off x="6623047" y="4737493"/>
            <a:ext cx="1022351" cy="126960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5585620" y="4654107"/>
            <a:ext cx="2896393" cy="1352993"/>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9"/>
          <a:stretch>
            <a:fillRect/>
          </a:stretch>
        </p:blipFill>
        <p:spPr>
          <a:xfrm>
            <a:off x="4928398" y="5130204"/>
            <a:ext cx="1816796" cy="575224"/>
          </a:xfrm>
          <a:prstGeom prst="rect">
            <a:avLst/>
          </a:prstGeom>
          <a:ln w="25400">
            <a:solidFill>
              <a:schemeClr val="accent5"/>
            </a:solidFill>
          </a:ln>
        </p:spPr>
      </p:pic>
      <p:pic>
        <p:nvPicPr>
          <p:cNvPr id="35" name="图片 34"/>
          <p:cNvPicPr>
            <a:picLocks noChangeAspect="1"/>
          </p:cNvPicPr>
          <p:nvPr/>
        </p:nvPicPr>
        <p:blipFill>
          <a:blip r:embed="rId10"/>
          <a:stretch>
            <a:fillRect/>
          </a:stretch>
        </p:blipFill>
        <p:spPr>
          <a:xfrm>
            <a:off x="5883965" y="0"/>
            <a:ext cx="3135310" cy="2087260"/>
          </a:xfrm>
          <a:prstGeom prst="rect">
            <a:avLst/>
          </a:prstGeom>
        </p:spPr>
      </p:pic>
    </p:spTree>
    <p:extLst>
      <p:ext uri="{BB962C8B-B14F-4D97-AF65-F5344CB8AC3E}">
        <p14:creationId xmlns:p14="http://schemas.microsoft.com/office/powerpoint/2010/main" val="26214421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1521"/>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CTC - Decoding</a:t>
            </a:r>
            <a:br>
              <a:rPr lang="en-US" altLang="zh-CN" sz="3200" b="1" i="1" dirty="0" smtClean="0">
                <a:effectLst>
                  <a:outerShdw blurRad="38100" dist="38100" dir="2700000" algn="tl">
                    <a:srgbClr val="000000">
                      <a:alpha val="43137"/>
                    </a:srgbClr>
                  </a:outerShdw>
                </a:effectLst>
              </a:rPr>
            </a:br>
            <a:r>
              <a:rPr lang="en-US" altLang="zh-CN" sz="1700" b="1" i="1" dirty="0">
                <a:solidFill>
                  <a:srgbClr val="0070C0"/>
                </a:solidFill>
              </a:rPr>
              <a:t>Best </a:t>
            </a:r>
            <a:r>
              <a:rPr lang="en-US" altLang="zh-CN" sz="1700" b="1" i="1" dirty="0" smtClean="0">
                <a:solidFill>
                  <a:srgbClr val="0070C0"/>
                </a:solidFill>
              </a:rPr>
              <a:t>Path </a:t>
            </a:r>
            <a:r>
              <a:rPr lang="en-US" altLang="zh-CN" sz="1700" b="1" i="1" dirty="0">
                <a:solidFill>
                  <a:srgbClr val="0070C0"/>
                </a:solidFill>
              </a:rPr>
              <a:t>Decoding</a:t>
            </a:r>
            <a:endParaRPr lang="zh-CN" altLang="en-US" sz="1700" b="1" i="1" dirty="0">
              <a:solidFill>
                <a:srgbClr val="0070C0"/>
              </a:solidFill>
            </a:endParaRPr>
          </a:p>
        </p:txBody>
      </p:sp>
      <p:sp>
        <p:nvSpPr>
          <p:cNvPr id="5" name="矩形 4"/>
          <p:cNvSpPr/>
          <p:nvPr/>
        </p:nvSpPr>
        <p:spPr>
          <a:xfrm>
            <a:off x="510208" y="1590406"/>
            <a:ext cx="8382001" cy="2862322"/>
          </a:xfrm>
          <a:prstGeom prst="rect">
            <a:avLst/>
          </a:prstGeom>
        </p:spPr>
        <p:txBody>
          <a:bodyPr wrap="square">
            <a:spAutoFit/>
          </a:bodyPr>
          <a:lstStyle/>
          <a:p>
            <a:pPr marL="285750" indent="-285750">
              <a:buFont typeface="Arial" panose="020B0604020202020204" pitchFamily="34" charset="0"/>
              <a:buChar char="•"/>
            </a:pPr>
            <a:r>
              <a:rPr lang="en-US" altLang="zh-CN" dirty="0"/>
              <a:t>Once the network is trained, we would ideally label some unknown input sequence x by choosing the most probable labelling </a:t>
            </a:r>
            <a:r>
              <a:rPr lang="en-US" altLang="zh-CN" b="1" dirty="0"/>
              <a:t>l</a:t>
            </a:r>
            <a:r>
              <a:rPr lang="en-US" altLang="zh-CN" dirty="0" smtClean="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smtClean="0"/>
              <a:t>The computation complexity is </a:t>
            </a:r>
            <a:r>
              <a:rPr lang="en-US" altLang="zh-CN" dirty="0"/>
              <a:t>too high to </a:t>
            </a:r>
            <a:r>
              <a:rPr lang="en-US" altLang="zh-CN" dirty="0" smtClean="0"/>
              <a:t>enumerate all possible </a:t>
            </a:r>
            <a:r>
              <a:rPr lang="en-US" altLang="zh-CN" b="1" dirty="0" smtClean="0"/>
              <a:t>I.</a:t>
            </a:r>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i="1" dirty="0" smtClean="0">
                <a:effectLst>
                  <a:outerShdw blurRad="38100" dist="38100" dir="2700000" algn="tl">
                    <a:srgbClr val="000000">
                      <a:alpha val="43137"/>
                    </a:srgbClr>
                  </a:outerShdw>
                </a:effectLst>
              </a:rPr>
              <a:t>Best Path Decoding:</a:t>
            </a:r>
            <a:r>
              <a:rPr lang="en-US" altLang="zh-CN" dirty="0" smtClean="0"/>
              <a:t> the </a:t>
            </a:r>
            <a:r>
              <a:rPr lang="en-US" altLang="zh-CN" dirty="0"/>
              <a:t>most probable path corresponds to the most probable labelling </a:t>
            </a:r>
            <a:br>
              <a:rPr lang="en-US" altLang="zh-CN" dirty="0"/>
            </a:br>
            <a:endParaRPr lang="zh-CN" altLang="en-US" b="1" dirty="0"/>
          </a:p>
        </p:txBody>
      </p:sp>
      <p:pic>
        <p:nvPicPr>
          <p:cNvPr id="6" name="图片 5"/>
          <p:cNvPicPr>
            <a:picLocks noChangeAspect="1"/>
          </p:cNvPicPr>
          <p:nvPr/>
        </p:nvPicPr>
        <p:blipFill>
          <a:blip r:embed="rId2"/>
          <a:stretch>
            <a:fillRect/>
          </a:stretch>
        </p:blipFill>
        <p:spPr>
          <a:xfrm>
            <a:off x="3558415" y="2462779"/>
            <a:ext cx="1762125" cy="447675"/>
          </a:xfrm>
          <a:prstGeom prst="rect">
            <a:avLst/>
          </a:prstGeom>
        </p:spPr>
      </p:pic>
      <p:pic>
        <p:nvPicPr>
          <p:cNvPr id="7" name="图片 6"/>
          <p:cNvPicPr>
            <a:picLocks noChangeAspect="1"/>
          </p:cNvPicPr>
          <p:nvPr/>
        </p:nvPicPr>
        <p:blipFill>
          <a:blip r:embed="rId3"/>
          <a:stretch>
            <a:fillRect/>
          </a:stretch>
        </p:blipFill>
        <p:spPr>
          <a:xfrm>
            <a:off x="3010727" y="4138403"/>
            <a:ext cx="1095375" cy="314325"/>
          </a:xfrm>
          <a:prstGeom prst="rect">
            <a:avLst/>
          </a:prstGeom>
        </p:spPr>
      </p:pic>
      <p:pic>
        <p:nvPicPr>
          <p:cNvPr id="8" name="图片 7"/>
          <p:cNvPicPr>
            <a:picLocks noChangeAspect="1"/>
          </p:cNvPicPr>
          <p:nvPr/>
        </p:nvPicPr>
        <p:blipFill>
          <a:blip r:embed="rId4"/>
          <a:stretch>
            <a:fillRect/>
          </a:stretch>
        </p:blipFill>
        <p:spPr>
          <a:xfrm>
            <a:off x="4537005" y="4138403"/>
            <a:ext cx="1962150" cy="295275"/>
          </a:xfrm>
          <a:prstGeom prst="rect">
            <a:avLst/>
          </a:prstGeom>
        </p:spPr>
      </p:pic>
      <p:pic>
        <p:nvPicPr>
          <p:cNvPr id="9" name="图片 8"/>
          <p:cNvPicPr>
            <a:picLocks noChangeAspect="1"/>
          </p:cNvPicPr>
          <p:nvPr/>
        </p:nvPicPr>
        <p:blipFill>
          <a:blip r:embed="rId5"/>
          <a:stretch>
            <a:fillRect/>
          </a:stretch>
        </p:blipFill>
        <p:spPr>
          <a:xfrm>
            <a:off x="870221" y="4976862"/>
            <a:ext cx="3235881" cy="1407629"/>
          </a:xfrm>
          <a:prstGeom prst="rect">
            <a:avLst/>
          </a:prstGeom>
        </p:spPr>
      </p:pic>
      <p:sp>
        <p:nvSpPr>
          <p:cNvPr id="10" name="矩形 9"/>
          <p:cNvSpPr/>
          <p:nvPr/>
        </p:nvSpPr>
        <p:spPr>
          <a:xfrm>
            <a:off x="4320209" y="4704952"/>
            <a:ext cx="4572000" cy="2077492"/>
          </a:xfrm>
          <a:prstGeom prst="rect">
            <a:avLst/>
          </a:prstGeom>
        </p:spPr>
        <p:txBody>
          <a:bodyPr>
            <a:spAutoFit/>
          </a:bodyPr>
          <a:lstStyle/>
          <a:p>
            <a:pPr>
              <a:lnSpc>
                <a:spcPct val="150000"/>
              </a:lnSpc>
            </a:pPr>
            <a:r>
              <a:rPr lang="en-US" altLang="zh-CN" sz="1600" b="1" i="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Another perspective</a:t>
            </a:r>
          </a:p>
          <a:p>
            <a:pPr>
              <a:lnSpc>
                <a:spcPct val="150000"/>
              </a:lnSpc>
            </a:pPr>
            <a:r>
              <a:rPr lang="zh-CN" altLang="en-US" sz="1400" dirty="0" smtClean="0">
                <a:latin typeface="微软雅黑" panose="020B0503020204020204" pitchFamily="34" charset="-122"/>
                <a:ea typeface="微软雅黑" panose="020B0503020204020204" pitchFamily="34" charset="-122"/>
              </a:rPr>
              <a:t>从</a:t>
            </a:r>
            <a:r>
              <a:rPr lang="zh-CN" altLang="en-US" sz="1400" dirty="0">
                <a:latin typeface="微软雅黑" panose="020B0503020204020204" pitchFamily="34" charset="-122"/>
                <a:ea typeface="微软雅黑" panose="020B0503020204020204" pitchFamily="34" charset="-122"/>
              </a:rPr>
              <a:t>单个时刻看A确实出现的概率较小 倾向于没有</a:t>
            </a:r>
            <a:r>
              <a:rPr lang="zh-CN" altLang="en-US" sz="1400" dirty="0" smtClean="0">
                <a:latin typeface="微软雅黑" panose="020B0503020204020204" pitchFamily="34" charset="-122"/>
                <a:ea typeface="微软雅黑" panose="020B0503020204020204" pitchFamily="34" charset="-122"/>
              </a:rPr>
              <a:t>出现。但是</a:t>
            </a:r>
            <a:r>
              <a:rPr lang="zh-CN" altLang="en-US" sz="1400" dirty="0">
                <a:latin typeface="微软雅黑" panose="020B0503020204020204" pitchFamily="34" charset="-122"/>
                <a:ea typeface="微软雅黑" panose="020B0503020204020204" pitchFamily="34" charset="-122"/>
              </a:rPr>
              <a:t>结合上下文的模式分布来看 更倾向于A出现</a:t>
            </a:r>
            <a:r>
              <a:rPr lang="zh-CN" altLang="en-US" sz="1400" dirty="0" smtClean="0">
                <a:latin typeface="微软雅黑" panose="020B0503020204020204" pitchFamily="34" charset="-122"/>
                <a:ea typeface="微软雅黑" panose="020B0503020204020204" pitchFamily="34" charset="-122"/>
              </a:rPr>
              <a:t>了。因为</a:t>
            </a:r>
            <a:r>
              <a:rPr lang="zh-CN" altLang="en-US" sz="1400" dirty="0">
                <a:latin typeface="微软雅黑" panose="020B0503020204020204" pitchFamily="34" charset="-122"/>
                <a:ea typeface="微软雅黑" panose="020B0503020204020204" pitchFamily="34" charset="-122"/>
              </a:rPr>
              <a:t>一个手势出现以前往往伴随着一些准备动作 而这些准备动作可以帮助判断A是否出现 Best Path Decoding 没有利用到这些上下文</a:t>
            </a:r>
            <a:r>
              <a:rPr lang="zh-CN" altLang="en-US" sz="1400" dirty="0" smtClean="0">
                <a:latin typeface="微软雅黑" panose="020B0503020204020204" pitchFamily="34" charset="-122"/>
                <a:ea typeface="微软雅黑" panose="020B0503020204020204" pitchFamily="34" charset="-122"/>
              </a:rPr>
              <a:t>信息。</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96413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271521"/>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CTC - Decoding</a:t>
            </a:r>
            <a:br>
              <a:rPr lang="en-US" altLang="zh-CN" sz="3200" b="1" i="1" dirty="0" smtClean="0">
                <a:effectLst>
                  <a:outerShdw blurRad="38100" dist="38100" dir="2700000" algn="tl">
                    <a:srgbClr val="000000">
                      <a:alpha val="43137"/>
                    </a:srgbClr>
                  </a:outerShdw>
                </a:effectLst>
              </a:rPr>
            </a:br>
            <a:r>
              <a:rPr lang="en-US" altLang="zh-CN" sz="1700" b="1" i="1" dirty="0" smtClean="0">
                <a:solidFill>
                  <a:srgbClr val="0070C0"/>
                </a:solidFill>
              </a:rPr>
              <a:t>Prefix </a:t>
            </a:r>
            <a:r>
              <a:rPr lang="en-US" altLang="zh-CN" sz="1700" b="1" i="1" dirty="0">
                <a:solidFill>
                  <a:srgbClr val="0070C0"/>
                </a:solidFill>
              </a:rPr>
              <a:t>Search Decoding</a:t>
            </a:r>
            <a:endParaRPr lang="zh-CN" altLang="en-US" sz="1700" b="1" i="1" dirty="0">
              <a:solidFill>
                <a:srgbClr val="0070C0"/>
              </a:solidFill>
            </a:endParaRPr>
          </a:p>
        </p:txBody>
      </p:sp>
      <p:pic>
        <p:nvPicPr>
          <p:cNvPr id="3" name="图片 2"/>
          <p:cNvPicPr>
            <a:picLocks noChangeAspect="1"/>
          </p:cNvPicPr>
          <p:nvPr/>
        </p:nvPicPr>
        <p:blipFill>
          <a:blip r:embed="rId2"/>
          <a:stretch>
            <a:fillRect/>
          </a:stretch>
        </p:blipFill>
        <p:spPr>
          <a:xfrm>
            <a:off x="5777949" y="51481"/>
            <a:ext cx="2737402" cy="2120400"/>
          </a:xfrm>
          <a:prstGeom prst="rect">
            <a:avLst/>
          </a:prstGeom>
        </p:spPr>
      </p:pic>
      <p:sp>
        <p:nvSpPr>
          <p:cNvPr id="11" name="矩形 10"/>
          <p:cNvSpPr/>
          <p:nvPr/>
        </p:nvSpPr>
        <p:spPr>
          <a:xfrm>
            <a:off x="229968" y="1659332"/>
            <a:ext cx="4275769" cy="2031325"/>
          </a:xfrm>
          <a:prstGeom prst="rect">
            <a:avLst/>
          </a:prstGeom>
        </p:spPr>
        <p:txBody>
          <a:bodyPr wrap="square">
            <a:spAutoFit/>
          </a:bodyPr>
          <a:lstStyle/>
          <a:p>
            <a:pPr marL="285750" indent="-285750">
              <a:buFont typeface="Arial" panose="020B0604020202020204" pitchFamily="34" charset="0"/>
              <a:buChar char="•"/>
            </a:pPr>
            <a:r>
              <a:rPr lang="en-US" altLang="zh-CN" dirty="0" smtClean="0"/>
              <a:t>γ(</a:t>
            </a:r>
            <a:r>
              <a:rPr lang="en-US" altLang="zh-CN" b="1" dirty="0" err="1" smtClean="0"/>
              <a:t>p</a:t>
            </a:r>
            <a:r>
              <a:rPr lang="en-US" altLang="zh-CN" baseline="-25000" dirty="0" err="1" smtClean="0"/>
              <a:t>n</a:t>
            </a:r>
            <a:r>
              <a:rPr lang="en-US" altLang="zh-CN" dirty="0" smtClean="0"/>
              <a:t>, t</a:t>
            </a:r>
            <a:r>
              <a:rPr lang="en-US" altLang="zh-CN" dirty="0"/>
              <a:t>) be the probability of the network outputting prefix </a:t>
            </a:r>
            <a:r>
              <a:rPr lang="en-US" altLang="zh-CN" b="1" dirty="0"/>
              <a:t>p</a:t>
            </a:r>
            <a:r>
              <a:rPr lang="en-US" altLang="zh-CN" dirty="0"/>
              <a:t> by time </a:t>
            </a:r>
            <a:r>
              <a:rPr lang="en-US" altLang="zh-CN" dirty="0" smtClean="0"/>
              <a:t>t such </a:t>
            </a:r>
            <a:r>
              <a:rPr lang="en-US" altLang="zh-CN" dirty="0"/>
              <a:t>that a non-blank label is output at </a:t>
            </a:r>
            <a:r>
              <a:rPr lang="en-US" altLang="zh-CN" dirty="0" smtClean="0"/>
              <a:t>t.</a:t>
            </a:r>
          </a:p>
          <a:p>
            <a:endParaRPr lang="en-US" altLang="zh-CN" dirty="0" smtClean="0"/>
          </a:p>
          <a:p>
            <a:pPr marL="285750" indent="-285750">
              <a:buFont typeface="Arial" panose="020B0604020202020204" pitchFamily="34" charset="0"/>
              <a:buChar char="•"/>
            </a:pPr>
            <a:r>
              <a:rPr lang="en-US" altLang="zh-CN" dirty="0" smtClean="0"/>
              <a:t>γ(</a:t>
            </a:r>
            <a:r>
              <a:rPr lang="en-US" altLang="zh-CN" b="1" dirty="0" err="1" smtClean="0"/>
              <a:t>p</a:t>
            </a:r>
            <a:r>
              <a:rPr lang="en-US" altLang="zh-CN" baseline="-25000" dirty="0" err="1" smtClean="0"/>
              <a:t>b</a:t>
            </a:r>
            <a:r>
              <a:rPr lang="en-US" altLang="zh-CN" dirty="0" smtClean="0"/>
              <a:t>, t</a:t>
            </a:r>
            <a:r>
              <a:rPr lang="en-US" altLang="zh-CN" dirty="0"/>
              <a:t>) be the probability of </a:t>
            </a:r>
            <a:r>
              <a:rPr lang="en-US" altLang="zh-CN" dirty="0" smtClean="0"/>
              <a:t>the network </a:t>
            </a:r>
            <a:r>
              <a:rPr lang="en-US" altLang="zh-CN" dirty="0"/>
              <a:t>outputting prefix </a:t>
            </a:r>
            <a:r>
              <a:rPr lang="en-US" altLang="zh-CN" b="1" dirty="0"/>
              <a:t>p</a:t>
            </a:r>
            <a:r>
              <a:rPr lang="en-US" altLang="zh-CN" dirty="0"/>
              <a:t> by time t such that the blank label is output at </a:t>
            </a:r>
            <a:r>
              <a:rPr lang="en-US" altLang="zh-CN" dirty="0" smtClean="0"/>
              <a:t>t.</a:t>
            </a:r>
            <a:endParaRPr lang="zh-CN" altLang="en-US" dirty="0"/>
          </a:p>
        </p:txBody>
      </p:sp>
      <p:pic>
        <p:nvPicPr>
          <p:cNvPr id="12" name="图片 11"/>
          <p:cNvPicPr>
            <a:picLocks noChangeAspect="1"/>
          </p:cNvPicPr>
          <p:nvPr/>
        </p:nvPicPr>
        <p:blipFill>
          <a:blip r:embed="rId3"/>
          <a:stretch>
            <a:fillRect/>
          </a:stretch>
        </p:blipFill>
        <p:spPr>
          <a:xfrm>
            <a:off x="4629150" y="2186249"/>
            <a:ext cx="4514850" cy="4638675"/>
          </a:xfrm>
          <a:prstGeom prst="rect">
            <a:avLst/>
          </a:prstGeom>
        </p:spPr>
      </p:pic>
      <p:sp>
        <p:nvSpPr>
          <p:cNvPr id="13" name="矩形 12"/>
          <p:cNvSpPr/>
          <p:nvPr/>
        </p:nvSpPr>
        <p:spPr>
          <a:xfrm>
            <a:off x="707253" y="5391185"/>
            <a:ext cx="3586238" cy="923330"/>
          </a:xfrm>
          <a:prstGeom prst="rect">
            <a:avLst/>
          </a:prstGeom>
        </p:spPr>
        <p:txBody>
          <a:bodyPr wrap="none">
            <a:spAutoFit/>
          </a:bodyPr>
          <a:lstStyle/>
          <a:p>
            <a:r>
              <a:rPr lang="zh-CN" altLang="en-US" dirty="0"/>
              <a:t>p(p|x) 表示p为完整labelling的</a:t>
            </a:r>
            <a:r>
              <a:rPr lang="zh-CN" altLang="en-US" dirty="0" smtClean="0"/>
              <a:t>概率</a:t>
            </a:r>
            <a:endParaRPr lang="en-US" altLang="zh-CN" dirty="0" smtClean="0"/>
          </a:p>
          <a:p>
            <a:endParaRPr lang="en-US" altLang="zh-CN" dirty="0" smtClean="0"/>
          </a:p>
          <a:p>
            <a:r>
              <a:rPr lang="en-US" altLang="zh-CN" dirty="0"/>
              <a:t>p(p...|x)</a:t>
            </a:r>
            <a:r>
              <a:rPr lang="zh-CN" altLang="en-US" dirty="0"/>
              <a:t>表示</a:t>
            </a:r>
            <a:r>
              <a:rPr lang="en-US" altLang="zh-CN" dirty="0"/>
              <a:t>p</a:t>
            </a:r>
            <a:r>
              <a:rPr lang="zh-CN" altLang="en-US" dirty="0"/>
              <a:t>仅为</a:t>
            </a:r>
            <a:r>
              <a:rPr lang="en-US" altLang="zh-CN" dirty="0"/>
              <a:t>prefix</a:t>
            </a:r>
            <a:r>
              <a:rPr lang="zh-CN" altLang="en-US" dirty="0"/>
              <a:t>的概率</a:t>
            </a:r>
          </a:p>
        </p:txBody>
      </p:sp>
      <p:pic>
        <p:nvPicPr>
          <p:cNvPr id="14" name="图片 13"/>
          <p:cNvPicPr>
            <a:picLocks noChangeAspect="1"/>
          </p:cNvPicPr>
          <p:nvPr/>
        </p:nvPicPr>
        <p:blipFill>
          <a:blip r:embed="rId4"/>
          <a:stretch>
            <a:fillRect/>
          </a:stretch>
        </p:blipFill>
        <p:spPr>
          <a:xfrm>
            <a:off x="1052416" y="4114023"/>
            <a:ext cx="2765320" cy="270101"/>
          </a:xfrm>
          <a:prstGeom prst="rect">
            <a:avLst/>
          </a:prstGeom>
        </p:spPr>
      </p:pic>
      <p:pic>
        <p:nvPicPr>
          <p:cNvPr id="15" name="图片 14"/>
          <p:cNvPicPr>
            <a:picLocks noChangeAspect="1"/>
          </p:cNvPicPr>
          <p:nvPr/>
        </p:nvPicPr>
        <p:blipFill>
          <a:blip r:embed="rId5"/>
          <a:stretch>
            <a:fillRect/>
          </a:stretch>
        </p:blipFill>
        <p:spPr>
          <a:xfrm>
            <a:off x="1185119" y="4524544"/>
            <a:ext cx="2438636" cy="551038"/>
          </a:xfrm>
          <a:prstGeom prst="rect">
            <a:avLst/>
          </a:prstGeom>
        </p:spPr>
      </p:pic>
    </p:spTree>
    <p:extLst>
      <p:ext uri="{BB962C8B-B14F-4D97-AF65-F5344CB8AC3E}">
        <p14:creationId xmlns:p14="http://schemas.microsoft.com/office/powerpoint/2010/main" val="38891158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198299" y="5200134"/>
            <a:ext cx="3219450" cy="781050"/>
          </a:xfrm>
          <a:prstGeom prst="rect">
            <a:avLst/>
          </a:prstGeom>
        </p:spPr>
      </p:pic>
      <p:sp>
        <p:nvSpPr>
          <p:cNvPr id="5" name="矩形 4"/>
          <p:cNvSpPr/>
          <p:nvPr/>
        </p:nvSpPr>
        <p:spPr>
          <a:xfrm>
            <a:off x="628650" y="1764196"/>
            <a:ext cx="4572000" cy="2616101"/>
          </a:xfrm>
          <a:prstGeom prst="rect">
            <a:avLst/>
          </a:prstGeom>
        </p:spPr>
        <p:txBody>
          <a:bodyPr>
            <a:spAutoFit/>
          </a:bodyPr>
          <a:lstStyle/>
          <a:p>
            <a:pPr marL="285750" indent="-285750">
              <a:buFont typeface="Arial" panose="020B0604020202020204" pitchFamily="34" charset="0"/>
              <a:buChar char="•"/>
            </a:pPr>
            <a:r>
              <a:rPr lang="en-US" altLang="zh-CN" sz="2000" b="1" i="1" dirty="0" smtClean="0">
                <a:solidFill>
                  <a:srgbClr val="FF0000"/>
                </a:solidFill>
                <a:effectLst>
                  <a:outerShdw blurRad="38100" dist="38100" dir="2700000" algn="tl">
                    <a:srgbClr val="000000">
                      <a:alpha val="43137"/>
                    </a:srgbClr>
                  </a:outerShdw>
                </a:effectLst>
              </a:rPr>
              <a:t>Requirement</a:t>
            </a:r>
            <a:endParaRPr lang="en-US" altLang="zh-CN" b="1" i="1" dirty="0" smtClean="0">
              <a:solidFill>
                <a:srgbClr val="FF0000"/>
              </a:solidFill>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altLang="zh-CN" dirty="0" smtClean="0"/>
              <a:t>Quantify </a:t>
            </a:r>
            <a:r>
              <a:rPr lang="en-US" altLang="zh-CN" dirty="0"/>
              <a:t>how well we're </a:t>
            </a:r>
            <a:r>
              <a:rPr lang="en-US" altLang="zh-CN" dirty="0" smtClean="0"/>
              <a:t>learning</a:t>
            </a:r>
          </a:p>
          <a:p>
            <a:pPr marL="285750" indent="-285750">
              <a:buFont typeface="Arial" panose="020B0604020202020204" pitchFamily="34" charset="0"/>
              <a:buChar char="•"/>
            </a:pPr>
            <a:r>
              <a:rPr lang="en-US" altLang="zh-CN" dirty="0" smtClean="0"/>
              <a:t>Positive</a:t>
            </a:r>
            <a:r>
              <a:rPr lang="en-US" altLang="zh-CN" dirty="0"/>
              <a:t> </a:t>
            </a:r>
            <a:endParaRPr lang="en-US" altLang="zh-CN" dirty="0" smtClean="0">
              <a:solidFill>
                <a:srgbClr val="333333"/>
              </a:solidFill>
              <a:latin typeface="Georgia" panose="02040502050405020303" pitchFamily="18" charset="0"/>
            </a:endParaRPr>
          </a:p>
          <a:p>
            <a:pPr marL="285750" indent="-285750">
              <a:buFont typeface="Arial" panose="020B0604020202020204" pitchFamily="34" charset="0"/>
              <a:buChar char="•"/>
            </a:pPr>
            <a:r>
              <a:rPr lang="en-US" altLang="zh-CN" dirty="0" smtClean="0"/>
              <a:t>Is </a:t>
            </a:r>
            <a:r>
              <a:rPr lang="en-US" altLang="zh-CN" dirty="0"/>
              <a:t>a smooth function of the weights and biases in the </a:t>
            </a:r>
            <a:r>
              <a:rPr lang="en-US" altLang="zh-CN" dirty="0" smtClean="0"/>
              <a:t>network</a:t>
            </a:r>
          </a:p>
          <a:p>
            <a:pPr marL="285750" indent="-285750">
              <a:buFont typeface="Arial" panose="020B0604020202020204" pitchFamily="34" charset="0"/>
              <a:buChar char="•"/>
            </a:pPr>
            <a:r>
              <a:rPr lang="en-US" altLang="zh-CN" dirty="0"/>
              <a:t>C</a:t>
            </a:r>
            <a:r>
              <a:rPr lang="en-US" altLang="zh-CN" dirty="0" smtClean="0"/>
              <a:t>an </a:t>
            </a:r>
            <a:r>
              <a:rPr lang="en-US" altLang="zh-CN" dirty="0"/>
              <a:t>be written as a function of the outputs from the neural network</a:t>
            </a:r>
          </a:p>
          <a:p>
            <a:pPr marL="285750" indent="-285750">
              <a:buFont typeface="Arial" panose="020B0604020202020204" pitchFamily="34" charset="0"/>
              <a:buChar char="•"/>
            </a:pPr>
            <a:r>
              <a:rPr lang="en-US" altLang="zh-CN" dirty="0" smtClean="0"/>
              <a:t>Can </a:t>
            </a:r>
            <a:r>
              <a:rPr lang="zh-CN" altLang="en-US" dirty="0" smtClean="0"/>
              <a:t>be </a:t>
            </a:r>
            <a:r>
              <a:rPr lang="zh-CN" altLang="en-US" dirty="0"/>
              <a:t>written as an </a:t>
            </a:r>
            <a:r>
              <a:rPr lang="zh-CN" altLang="en-US" dirty="0" smtClean="0"/>
              <a:t>average over </a:t>
            </a:r>
            <a:r>
              <a:rPr lang="zh-CN" altLang="en-US" dirty="0"/>
              <a:t>cost </a:t>
            </a:r>
            <a:r>
              <a:rPr lang="zh-CN" altLang="en-US" dirty="0" smtClean="0"/>
              <a:t>functions for </a:t>
            </a:r>
            <a:r>
              <a:rPr lang="zh-CN" altLang="en-US" dirty="0"/>
              <a:t>individual training </a:t>
            </a:r>
            <a:r>
              <a:rPr lang="zh-CN" altLang="en-US" dirty="0" smtClean="0"/>
              <a:t>examples</a:t>
            </a:r>
            <a:endParaRPr lang="zh-CN" altLang="en-US" dirty="0"/>
          </a:p>
        </p:txBody>
      </p:sp>
      <p:sp>
        <p:nvSpPr>
          <p:cNvPr id="6"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Neural Network</a:t>
            </a:r>
            <a:br>
              <a:rPr lang="en-US" altLang="zh-CN" sz="3200" b="1" i="1" dirty="0" smtClean="0">
                <a:effectLst>
                  <a:outerShdw blurRad="38100" dist="38100" dir="2700000" algn="tl">
                    <a:srgbClr val="000000">
                      <a:alpha val="43137"/>
                    </a:srgbClr>
                  </a:outerShdw>
                </a:effectLst>
              </a:rPr>
            </a:br>
            <a:r>
              <a:rPr lang="en-US" altLang="zh-CN" sz="1700" i="1" dirty="0" smtClean="0">
                <a:effectLst>
                  <a:outerShdw blurRad="38100" dist="38100" dir="2700000" algn="tl">
                    <a:srgbClr val="000000">
                      <a:alpha val="43137"/>
                    </a:srgbClr>
                  </a:outerShdw>
                </a:effectLst>
              </a:rPr>
              <a:t>The </a:t>
            </a:r>
            <a:r>
              <a:rPr lang="en-US" altLang="zh-CN" sz="1700" i="1" dirty="0">
                <a:effectLst>
                  <a:outerShdw blurRad="38100" dist="38100" dir="2700000" algn="tl">
                    <a:srgbClr val="000000">
                      <a:alpha val="43137"/>
                    </a:srgbClr>
                  </a:outerShdw>
                </a:effectLst>
              </a:rPr>
              <a:t>key to </a:t>
            </a:r>
            <a:r>
              <a:rPr lang="en-US" altLang="zh-CN" sz="1700" i="1" dirty="0" smtClean="0">
                <a:effectLst>
                  <a:outerShdw blurRad="38100" dist="38100" dir="2700000" algn="tl">
                    <a:srgbClr val="000000">
                      <a:alpha val="43137"/>
                    </a:srgbClr>
                  </a:outerShdw>
                </a:effectLst>
              </a:rPr>
              <a:t>learning –</a:t>
            </a:r>
            <a:r>
              <a:rPr lang="en-US" altLang="zh-CN" sz="1800" i="1" dirty="0" smtClean="0">
                <a:effectLst>
                  <a:outerShdw blurRad="38100" dist="38100" dir="2700000" algn="tl">
                    <a:srgbClr val="000000">
                      <a:alpha val="43137"/>
                    </a:srgbClr>
                  </a:outerShdw>
                </a:effectLst>
              </a:rPr>
              <a:t> Loss Function</a:t>
            </a:r>
            <a:endParaRPr lang="zh-CN" altLang="en-US" sz="1800" i="1" dirty="0">
              <a:effectLst>
                <a:outerShdw blurRad="38100" dist="38100" dir="2700000" algn="tl">
                  <a:srgbClr val="000000">
                    <a:alpha val="43137"/>
                  </a:srgbClr>
                </a:outerShdw>
              </a:effectLst>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598" y="3726714"/>
            <a:ext cx="3909860" cy="2946840"/>
          </a:xfrm>
          <a:prstGeom prst="rect">
            <a:avLst/>
          </a:prstGeom>
        </p:spPr>
      </p:pic>
      <p:sp>
        <p:nvSpPr>
          <p:cNvPr id="3" name="右大括号 2"/>
          <p:cNvSpPr/>
          <p:nvPr/>
        </p:nvSpPr>
        <p:spPr>
          <a:xfrm>
            <a:off x="5200650" y="3367314"/>
            <a:ext cx="271236" cy="812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5648350" y="3589048"/>
            <a:ext cx="1637821" cy="369332"/>
          </a:xfrm>
          <a:prstGeom prst="rect">
            <a:avLst/>
          </a:prstGeom>
          <a:noFill/>
        </p:spPr>
        <p:txBody>
          <a:bodyPr wrap="none" rtlCol="0">
            <a:spAutoFit/>
          </a:bodyPr>
          <a:lstStyle/>
          <a:p>
            <a:r>
              <a:rPr lang="en-US" altLang="zh-CN" b="1" dirty="0" smtClean="0">
                <a:solidFill>
                  <a:srgbClr val="0070C0"/>
                </a:solidFill>
              </a:rPr>
              <a:t>Required by BP</a:t>
            </a:r>
            <a:endParaRPr lang="zh-CN" altLang="en-US" b="1" dirty="0">
              <a:solidFill>
                <a:srgbClr val="0070C0"/>
              </a:solidFill>
            </a:endParaRPr>
          </a:p>
        </p:txBody>
      </p:sp>
    </p:spTree>
    <p:extLst>
      <p:ext uri="{BB962C8B-B14F-4D97-AF65-F5344CB8AC3E}">
        <p14:creationId xmlns:p14="http://schemas.microsoft.com/office/powerpoint/2010/main" val="3952112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067249" y="1185182"/>
            <a:ext cx="3782045" cy="3150508"/>
          </a:xfrm>
          <a:prstGeom prst="rect">
            <a:avLst/>
          </a:prstGeom>
        </p:spPr>
      </p:pic>
      <p:pic>
        <p:nvPicPr>
          <p:cNvPr id="5" name="图片 4"/>
          <p:cNvPicPr>
            <a:picLocks noChangeAspect="1"/>
          </p:cNvPicPr>
          <p:nvPr/>
        </p:nvPicPr>
        <p:blipFill>
          <a:blip r:embed="rId4"/>
          <a:stretch>
            <a:fillRect/>
          </a:stretch>
        </p:blipFill>
        <p:spPr>
          <a:xfrm>
            <a:off x="9315658" y="528431"/>
            <a:ext cx="2943225" cy="685800"/>
          </a:xfrm>
          <a:prstGeom prst="rect">
            <a:avLst/>
          </a:prstGeom>
        </p:spPr>
      </p:pic>
      <p:pic>
        <p:nvPicPr>
          <p:cNvPr id="6" name="图片 5"/>
          <p:cNvPicPr>
            <a:picLocks noChangeAspect="1"/>
          </p:cNvPicPr>
          <p:nvPr/>
        </p:nvPicPr>
        <p:blipFill>
          <a:blip r:embed="rId5"/>
          <a:stretch>
            <a:fillRect/>
          </a:stretch>
        </p:blipFill>
        <p:spPr>
          <a:xfrm>
            <a:off x="10097120" y="2008738"/>
            <a:ext cx="1857375" cy="428625"/>
          </a:xfrm>
          <a:prstGeom prst="rect">
            <a:avLst/>
          </a:prstGeom>
        </p:spPr>
      </p:pic>
      <p:pic>
        <p:nvPicPr>
          <p:cNvPr id="7" name="图片 6"/>
          <p:cNvPicPr>
            <a:picLocks noChangeAspect="1"/>
          </p:cNvPicPr>
          <p:nvPr/>
        </p:nvPicPr>
        <p:blipFill>
          <a:blip r:embed="rId6"/>
          <a:stretch>
            <a:fillRect/>
          </a:stretch>
        </p:blipFill>
        <p:spPr>
          <a:xfrm>
            <a:off x="10295387" y="2846107"/>
            <a:ext cx="2162175" cy="771525"/>
          </a:xfrm>
          <a:prstGeom prst="rect">
            <a:avLst/>
          </a:prstGeom>
        </p:spPr>
      </p:pic>
      <p:pic>
        <p:nvPicPr>
          <p:cNvPr id="8" name="图片 7"/>
          <p:cNvPicPr>
            <a:picLocks noChangeAspect="1"/>
          </p:cNvPicPr>
          <p:nvPr/>
        </p:nvPicPr>
        <p:blipFill>
          <a:blip r:embed="rId7"/>
          <a:stretch>
            <a:fillRect/>
          </a:stretch>
        </p:blipFill>
        <p:spPr>
          <a:xfrm>
            <a:off x="1262477" y="2008738"/>
            <a:ext cx="1695450" cy="323850"/>
          </a:xfrm>
          <a:prstGeom prst="rect">
            <a:avLst/>
          </a:prstGeom>
        </p:spPr>
      </p:pic>
      <p:pic>
        <p:nvPicPr>
          <p:cNvPr id="9" name="图片 8"/>
          <p:cNvPicPr>
            <a:picLocks noChangeAspect="1"/>
          </p:cNvPicPr>
          <p:nvPr/>
        </p:nvPicPr>
        <p:blipFill>
          <a:blip r:embed="rId8"/>
          <a:stretch>
            <a:fillRect/>
          </a:stretch>
        </p:blipFill>
        <p:spPr>
          <a:xfrm>
            <a:off x="1472068" y="2569936"/>
            <a:ext cx="1428750" cy="381000"/>
          </a:xfrm>
          <a:prstGeom prst="rect">
            <a:avLst/>
          </a:prstGeom>
        </p:spPr>
      </p:pic>
      <p:pic>
        <p:nvPicPr>
          <p:cNvPr id="10" name="图片 9"/>
          <p:cNvPicPr>
            <a:picLocks noChangeAspect="1"/>
          </p:cNvPicPr>
          <p:nvPr/>
        </p:nvPicPr>
        <p:blipFill>
          <a:blip r:embed="rId9"/>
          <a:stretch>
            <a:fillRect/>
          </a:stretch>
        </p:blipFill>
        <p:spPr>
          <a:xfrm>
            <a:off x="752062" y="3117461"/>
            <a:ext cx="3276600" cy="457200"/>
          </a:xfrm>
          <a:prstGeom prst="rect">
            <a:avLst/>
          </a:prstGeom>
        </p:spPr>
      </p:pic>
      <p:sp>
        <p:nvSpPr>
          <p:cNvPr id="11" name="矩形 10"/>
          <p:cNvSpPr/>
          <p:nvPr/>
        </p:nvSpPr>
        <p:spPr>
          <a:xfrm>
            <a:off x="495249" y="4021345"/>
            <a:ext cx="4572000" cy="400110"/>
          </a:xfrm>
          <a:prstGeom prst="rect">
            <a:avLst/>
          </a:prstGeom>
        </p:spPr>
        <p:txBody>
          <a:bodyPr>
            <a:spAutoFit/>
          </a:bodyPr>
          <a:lstStyle/>
          <a:p>
            <a:r>
              <a:rPr lang="en-US" altLang="zh-CN" sz="2000" b="1" dirty="0">
                <a:solidFill>
                  <a:srgbClr val="0070C0"/>
                </a:solidFill>
              </a:rPr>
              <a:t>C will always decrease never increase</a:t>
            </a:r>
            <a:r>
              <a:rPr lang="en-US" altLang="zh-CN" sz="2000" b="1" dirty="0" smtClean="0">
                <a:solidFill>
                  <a:srgbClr val="0070C0"/>
                </a:solidFill>
                <a:latin typeface="Georgia" panose="02040502050405020303" pitchFamily="18" charset="0"/>
              </a:rPr>
              <a:t>.</a:t>
            </a:r>
            <a:r>
              <a:rPr lang="en-US" altLang="zh-CN" sz="2000" b="1" dirty="0" smtClean="0">
                <a:solidFill>
                  <a:srgbClr val="0070C0"/>
                </a:solidFill>
              </a:rPr>
              <a:t> </a:t>
            </a:r>
            <a:endParaRPr lang="zh-CN" altLang="en-US" sz="2000" b="1" dirty="0">
              <a:solidFill>
                <a:srgbClr val="0070C0"/>
              </a:solidFill>
            </a:endParaRPr>
          </a:p>
        </p:txBody>
      </p:sp>
      <p:pic>
        <p:nvPicPr>
          <p:cNvPr id="12" name="图片 11"/>
          <p:cNvPicPr>
            <a:picLocks noChangeAspect="1"/>
          </p:cNvPicPr>
          <p:nvPr/>
        </p:nvPicPr>
        <p:blipFill>
          <a:blip r:embed="rId10"/>
          <a:stretch>
            <a:fillRect/>
          </a:stretch>
        </p:blipFill>
        <p:spPr>
          <a:xfrm>
            <a:off x="1469081" y="5458117"/>
            <a:ext cx="2019300" cy="295275"/>
          </a:xfrm>
          <a:prstGeom prst="rect">
            <a:avLst/>
          </a:prstGeom>
        </p:spPr>
      </p:pic>
      <p:pic>
        <p:nvPicPr>
          <p:cNvPr id="14" name="图片 13"/>
          <p:cNvPicPr>
            <a:picLocks noChangeAspect="1"/>
          </p:cNvPicPr>
          <p:nvPr/>
        </p:nvPicPr>
        <p:blipFill>
          <a:blip r:embed="rId11"/>
          <a:stretch>
            <a:fillRect/>
          </a:stretch>
        </p:blipFill>
        <p:spPr>
          <a:xfrm>
            <a:off x="5067249" y="4868139"/>
            <a:ext cx="2600325" cy="1409700"/>
          </a:xfrm>
          <a:prstGeom prst="rect">
            <a:avLst/>
          </a:prstGeom>
        </p:spPr>
      </p:pic>
      <p:sp>
        <p:nvSpPr>
          <p:cNvPr id="15"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Neural Network</a:t>
            </a:r>
            <a:br>
              <a:rPr lang="en-US" altLang="zh-CN" sz="3200" b="1" i="1" dirty="0" smtClean="0">
                <a:effectLst>
                  <a:outerShdw blurRad="38100" dist="38100" dir="2700000" algn="tl">
                    <a:srgbClr val="000000">
                      <a:alpha val="43137"/>
                    </a:srgbClr>
                  </a:outerShdw>
                </a:effectLst>
              </a:rPr>
            </a:br>
            <a:r>
              <a:rPr lang="en-US" altLang="zh-CN" sz="1800" i="1" dirty="0" smtClean="0">
                <a:effectLst>
                  <a:outerShdw blurRad="38100" dist="38100" dir="2700000" algn="tl">
                    <a:srgbClr val="000000">
                      <a:alpha val="43137"/>
                    </a:srgbClr>
                  </a:outerShdw>
                </a:effectLst>
              </a:rPr>
              <a:t>Gradient Descent</a:t>
            </a:r>
            <a:endParaRPr lang="zh-CN" altLang="en-US" sz="18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97586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Neural Network</a:t>
            </a:r>
            <a:br>
              <a:rPr lang="en-US" altLang="zh-CN" sz="3200" b="1" i="1" dirty="0" smtClean="0">
                <a:effectLst>
                  <a:outerShdw blurRad="38100" dist="38100" dir="2700000" algn="tl">
                    <a:srgbClr val="000000">
                      <a:alpha val="43137"/>
                    </a:srgbClr>
                  </a:outerShdw>
                </a:effectLst>
              </a:rPr>
            </a:br>
            <a:r>
              <a:rPr lang="en-US" altLang="zh-CN" sz="1800" i="1" dirty="0" smtClean="0">
                <a:effectLst>
                  <a:outerShdw blurRad="38100" dist="38100" dir="2700000" algn="tl">
                    <a:srgbClr val="000000">
                      <a:alpha val="43137"/>
                    </a:srgbClr>
                  </a:outerShdw>
                </a:effectLst>
              </a:rPr>
              <a:t>Back Propagation (BP) algorithm</a:t>
            </a:r>
            <a:endParaRPr lang="zh-CN" altLang="en-US" sz="1800" i="1" dirty="0">
              <a:effectLst>
                <a:outerShdw blurRad="38100" dist="38100" dir="2700000" algn="tl">
                  <a:srgbClr val="000000">
                    <a:alpha val="43137"/>
                  </a:srgbClr>
                </a:outerShdw>
              </a:effectLst>
            </a:endParaRPr>
          </a:p>
        </p:txBody>
      </p:sp>
      <p:pic>
        <p:nvPicPr>
          <p:cNvPr id="13" name="图片 12"/>
          <p:cNvPicPr>
            <a:picLocks noChangeAspect="1"/>
          </p:cNvPicPr>
          <p:nvPr/>
        </p:nvPicPr>
        <p:blipFill>
          <a:blip r:embed="rId3"/>
          <a:stretch>
            <a:fillRect/>
          </a:stretch>
        </p:blipFill>
        <p:spPr>
          <a:xfrm>
            <a:off x="2545220" y="1555228"/>
            <a:ext cx="2438400" cy="638175"/>
          </a:xfrm>
          <a:prstGeom prst="rect">
            <a:avLst/>
          </a:prstGeom>
        </p:spPr>
      </p:pic>
      <p:sp>
        <p:nvSpPr>
          <p:cNvPr id="3" name="矩形 2"/>
          <p:cNvSpPr/>
          <p:nvPr/>
        </p:nvSpPr>
        <p:spPr>
          <a:xfrm>
            <a:off x="5869344" y="1689649"/>
            <a:ext cx="1768305" cy="369332"/>
          </a:xfrm>
          <a:prstGeom prst="rect">
            <a:avLst/>
          </a:prstGeom>
        </p:spPr>
        <p:txBody>
          <a:bodyPr wrap="none">
            <a:spAutoFit/>
          </a:bodyPr>
          <a:lstStyle/>
          <a:p>
            <a:r>
              <a:rPr lang="en-US" altLang="zh-CN" b="1" i="1" dirty="0">
                <a:solidFill>
                  <a:srgbClr val="FF0000"/>
                </a:solidFill>
                <a:effectLst>
                  <a:outerShdw blurRad="38100" dist="38100" dir="2700000" algn="tl">
                    <a:srgbClr val="000000">
                      <a:alpha val="43137"/>
                    </a:srgbClr>
                  </a:outerShdw>
                </a:effectLst>
              </a:rPr>
              <a:t>Too Complicated</a:t>
            </a:r>
            <a:endParaRPr lang="zh-CN" altLang="en-US" b="1" i="1" dirty="0">
              <a:solidFill>
                <a:srgbClr val="FF0000"/>
              </a:solidFill>
              <a:effectLst>
                <a:outerShdw blurRad="38100" dist="38100" dir="2700000" algn="tl">
                  <a:srgbClr val="000000">
                    <a:alpha val="43137"/>
                  </a:srgbClr>
                </a:outerShdw>
              </a:effectLst>
            </a:endParaRPr>
          </a:p>
        </p:txBody>
      </p:sp>
      <p:pic>
        <p:nvPicPr>
          <p:cNvPr id="16" name="图片 15"/>
          <p:cNvPicPr>
            <a:picLocks noChangeAspect="1"/>
          </p:cNvPicPr>
          <p:nvPr/>
        </p:nvPicPr>
        <p:blipFill>
          <a:blip r:embed="rId4"/>
          <a:stretch>
            <a:fillRect/>
          </a:stretch>
        </p:blipFill>
        <p:spPr>
          <a:xfrm>
            <a:off x="5200649" y="4860093"/>
            <a:ext cx="3669547" cy="1606022"/>
          </a:xfrm>
          <a:prstGeom prst="rect">
            <a:avLst/>
          </a:prstGeom>
        </p:spPr>
      </p:pic>
      <p:pic>
        <p:nvPicPr>
          <p:cNvPr id="17" name="图片 16"/>
          <p:cNvPicPr>
            <a:picLocks noChangeAspect="1"/>
          </p:cNvPicPr>
          <p:nvPr/>
        </p:nvPicPr>
        <p:blipFill>
          <a:blip r:embed="rId5"/>
          <a:stretch>
            <a:fillRect/>
          </a:stretch>
        </p:blipFill>
        <p:spPr>
          <a:xfrm>
            <a:off x="2345917" y="3777588"/>
            <a:ext cx="1000125" cy="781050"/>
          </a:xfrm>
          <a:prstGeom prst="rect">
            <a:avLst/>
          </a:prstGeom>
        </p:spPr>
      </p:pic>
      <p:sp>
        <p:nvSpPr>
          <p:cNvPr id="18" name="矩形 17"/>
          <p:cNvSpPr/>
          <p:nvPr/>
        </p:nvSpPr>
        <p:spPr>
          <a:xfrm>
            <a:off x="791126" y="4860093"/>
            <a:ext cx="4572000" cy="1754326"/>
          </a:xfrm>
          <a:prstGeom prst="rect">
            <a:avLst/>
          </a:prstGeom>
        </p:spPr>
        <p:txBody>
          <a:bodyPr>
            <a:spAutoFit/>
          </a:bodyPr>
          <a:lstStyle/>
          <a:p>
            <a:r>
              <a:rPr lang="en-US" altLang="zh-CN" b="1" i="1" dirty="0" smtClean="0">
                <a:solidFill>
                  <a:srgbClr val="FF0000"/>
                </a:solidFill>
                <a:effectLst>
                  <a:outerShdw blurRad="38100" dist="38100" dir="2700000" algn="tl">
                    <a:srgbClr val="000000">
                      <a:alpha val="43137"/>
                    </a:srgbClr>
                  </a:outerShdw>
                </a:effectLst>
              </a:rPr>
              <a:t>Perspective One</a:t>
            </a:r>
          </a:p>
          <a:p>
            <a:r>
              <a:rPr lang="zh-CN" altLang="en-US" dirty="0" smtClean="0"/>
              <a:t>is </a:t>
            </a:r>
            <a:r>
              <a:rPr lang="zh-CN" altLang="en-US" dirty="0"/>
              <a:t>a measure of the error in the neuron</a:t>
            </a:r>
            <a:r>
              <a:rPr lang="zh-CN" altLang="en-US" dirty="0" smtClean="0"/>
              <a:t>.</a:t>
            </a:r>
            <a:endParaRPr lang="en-US" altLang="zh-CN" dirty="0" smtClean="0"/>
          </a:p>
          <a:p>
            <a:r>
              <a:rPr lang="zh-CN" altLang="en-US" dirty="0" smtClean="0"/>
              <a:t>最优点偏导数应该为</a:t>
            </a:r>
            <a:r>
              <a:rPr lang="en-US" altLang="zh-CN" dirty="0" smtClean="0"/>
              <a:t>0</a:t>
            </a:r>
          </a:p>
          <a:p>
            <a:endParaRPr lang="en-US" altLang="zh-CN" dirty="0" smtClean="0"/>
          </a:p>
          <a:p>
            <a:r>
              <a:rPr lang="en-US" altLang="zh-CN" b="1" i="1" dirty="0">
                <a:solidFill>
                  <a:srgbClr val="FF0000"/>
                </a:solidFill>
                <a:effectLst>
                  <a:outerShdw blurRad="38100" dist="38100" dir="2700000" algn="tl">
                    <a:srgbClr val="000000">
                      <a:alpha val="43137"/>
                    </a:srgbClr>
                  </a:outerShdw>
                </a:effectLst>
              </a:rPr>
              <a:t>Perspective </a:t>
            </a:r>
            <a:r>
              <a:rPr lang="en-US" altLang="zh-CN" b="1" i="1" dirty="0" smtClean="0">
                <a:solidFill>
                  <a:srgbClr val="FF0000"/>
                </a:solidFill>
                <a:effectLst>
                  <a:outerShdw blurRad="38100" dist="38100" dir="2700000" algn="tl">
                    <a:srgbClr val="000000">
                      <a:alpha val="43137"/>
                    </a:srgbClr>
                  </a:outerShdw>
                </a:effectLst>
              </a:rPr>
              <a:t>Two</a:t>
            </a:r>
            <a:endParaRPr lang="en-US" altLang="zh-CN" dirty="0"/>
          </a:p>
          <a:p>
            <a:r>
              <a:rPr lang="en-US" altLang="zh-CN" dirty="0" smtClean="0"/>
              <a:t>Dynamic programing-</a:t>
            </a:r>
            <a:r>
              <a:rPr lang="en-US" altLang="zh-CN" b="1" dirty="0" smtClean="0">
                <a:solidFill>
                  <a:srgbClr val="00B050"/>
                </a:solidFill>
              </a:rPr>
              <a:t>Computation efficient</a:t>
            </a:r>
            <a:endParaRPr lang="zh-CN" altLang="en-US" b="1" dirty="0">
              <a:solidFill>
                <a:srgbClr val="00B050"/>
              </a:solidFill>
            </a:endParaRPr>
          </a:p>
        </p:txBody>
      </p:sp>
      <p:pic>
        <p:nvPicPr>
          <p:cNvPr id="19" name="图片 18"/>
          <p:cNvPicPr>
            <a:picLocks noChangeAspect="1"/>
          </p:cNvPicPr>
          <p:nvPr/>
        </p:nvPicPr>
        <p:blipFill>
          <a:blip r:embed="rId6"/>
          <a:stretch>
            <a:fillRect/>
          </a:stretch>
        </p:blipFill>
        <p:spPr>
          <a:xfrm>
            <a:off x="4778731" y="3915700"/>
            <a:ext cx="2181225" cy="466725"/>
          </a:xfrm>
          <a:prstGeom prst="rect">
            <a:avLst/>
          </a:prstGeom>
        </p:spPr>
      </p:pic>
      <p:sp>
        <p:nvSpPr>
          <p:cNvPr id="20" name="矩形 19"/>
          <p:cNvSpPr/>
          <p:nvPr/>
        </p:nvSpPr>
        <p:spPr>
          <a:xfrm>
            <a:off x="628649" y="2310966"/>
            <a:ext cx="7886701" cy="923330"/>
          </a:xfrm>
          <a:prstGeom prst="rect">
            <a:avLst/>
          </a:prstGeom>
        </p:spPr>
        <p:txBody>
          <a:bodyPr wrap="square">
            <a:spAutoFit/>
          </a:bodyPr>
          <a:lstStyle/>
          <a:p>
            <a:pPr marL="285750" indent="-285750">
              <a:buFont typeface="Arial" panose="020B0604020202020204" pitchFamily="34" charset="0"/>
              <a:buChar char="•"/>
            </a:pPr>
            <a:r>
              <a:rPr lang="en-US" altLang="zh-CN" dirty="0"/>
              <a:t>The </a:t>
            </a:r>
            <a:r>
              <a:rPr lang="en-US" altLang="zh-CN" dirty="0" smtClean="0"/>
              <a:t>back propagation provide </a:t>
            </a:r>
            <a:r>
              <a:rPr lang="en-US" altLang="zh-CN" dirty="0"/>
              <a:t>us with a way of </a:t>
            </a:r>
            <a:r>
              <a:rPr lang="en-US" altLang="zh-CN" dirty="0" smtClean="0"/>
              <a:t>computing the </a:t>
            </a:r>
            <a:r>
              <a:rPr lang="en-US" altLang="zh-CN" dirty="0"/>
              <a:t>gradient of the cost function. </a:t>
            </a:r>
            <a:r>
              <a:rPr lang="zh-CN" altLang="en-US" dirty="0"/>
              <a:t>compute all the partial derivatives </a:t>
            </a:r>
            <a:r>
              <a:rPr lang="zh-CN" altLang="en-US" dirty="0" smtClean="0"/>
              <a:t>using </a:t>
            </a:r>
            <a:r>
              <a:rPr lang="zh-CN" altLang="en-US" dirty="0"/>
              <a:t>just one forward pass </a:t>
            </a:r>
            <a:r>
              <a:rPr lang="zh-CN" altLang="en-US" dirty="0" smtClean="0"/>
              <a:t>through </a:t>
            </a:r>
            <a:r>
              <a:rPr lang="zh-CN" altLang="en-US" dirty="0"/>
              <a:t>the network, followed by one backward pass through the network</a:t>
            </a:r>
            <a:r>
              <a:rPr lang="zh-CN" altLang="en-US" dirty="0" smtClean="0"/>
              <a:t>.</a:t>
            </a:r>
            <a:endParaRPr lang="zh-CN" altLang="en-US" dirty="0"/>
          </a:p>
        </p:txBody>
      </p:sp>
      <p:sp>
        <p:nvSpPr>
          <p:cNvPr id="21" name="矩形 20"/>
          <p:cNvSpPr/>
          <p:nvPr/>
        </p:nvSpPr>
        <p:spPr>
          <a:xfrm>
            <a:off x="4873213" y="3350971"/>
            <a:ext cx="1926874" cy="369332"/>
          </a:xfrm>
          <a:prstGeom prst="rect">
            <a:avLst/>
          </a:prstGeom>
        </p:spPr>
        <p:txBody>
          <a:bodyPr wrap="none">
            <a:spAutoFit/>
          </a:bodyPr>
          <a:lstStyle/>
          <a:p>
            <a:pPr marL="285750" indent="-285750">
              <a:buFont typeface="Arial" panose="020B0604020202020204" pitchFamily="34" charset="0"/>
              <a:buChar char="•"/>
            </a:pPr>
            <a:r>
              <a:rPr lang="en-US" altLang="zh-CN" dirty="0"/>
              <a:t>Weighted input</a:t>
            </a:r>
            <a:endParaRPr lang="zh-CN" altLang="en-US" dirty="0"/>
          </a:p>
        </p:txBody>
      </p:sp>
      <p:sp>
        <p:nvSpPr>
          <p:cNvPr id="22" name="矩形 21"/>
          <p:cNvSpPr/>
          <p:nvPr/>
        </p:nvSpPr>
        <p:spPr>
          <a:xfrm>
            <a:off x="628649" y="3350971"/>
            <a:ext cx="1549911" cy="369332"/>
          </a:xfrm>
          <a:prstGeom prst="rect">
            <a:avLst/>
          </a:prstGeom>
        </p:spPr>
        <p:txBody>
          <a:bodyPr wrap="none">
            <a:spAutoFit/>
          </a:bodyPr>
          <a:lstStyle/>
          <a:p>
            <a:pPr marL="285750" indent="-285750">
              <a:buFont typeface="Arial" panose="020B0604020202020204" pitchFamily="34" charset="0"/>
              <a:buChar char="•"/>
            </a:pPr>
            <a:r>
              <a:rPr lang="en-US" altLang="zh-CN" dirty="0"/>
              <a:t>Error Signal</a:t>
            </a:r>
          </a:p>
        </p:txBody>
      </p:sp>
    </p:spTree>
    <p:extLst>
      <p:ext uri="{BB962C8B-B14F-4D97-AF65-F5344CB8AC3E}">
        <p14:creationId xmlns:p14="http://schemas.microsoft.com/office/powerpoint/2010/main" val="3268428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122250" y="279313"/>
            <a:ext cx="5000406" cy="2188489"/>
          </a:xfrm>
          <a:prstGeom prst="rect">
            <a:avLst/>
          </a:prstGeom>
        </p:spPr>
      </p:pic>
      <p:sp>
        <p:nvSpPr>
          <p:cNvPr id="13" name="文本框 12"/>
          <p:cNvSpPr txBox="1"/>
          <p:nvPr/>
        </p:nvSpPr>
        <p:spPr>
          <a:xfrm>
            <a:off x="2878106" y="3320227"/>
            <a:ext cx="1181029" cy="369332"/>
          </a:xfrm>
          <a:prstGeom prst="rect">
            <a:avLst/>
          </a:prstGeom>
          <a:noFill/>
        </p:spPr>
        <p:txBody>
          <a:bodyPr wrap="none" rtlCol="0">
            <a:spAutoFit/>
          </a:bodyPr>
          <a:lstStyle/>
          <a:p>
            <a:r>
              <a:rPr lang="en-US" altLang="zh-CN" dirty="0" smtClean="0">
                <a:solidFill>
                  <a:srgbClr val="00B050"/>
                </a:solidFill>
              </a:rPr>
              <a:t>Activation </a:t>
            </a:r>
            <a:endParaRPr lang="zh-CN" altLang="en-US" dirty="0">
              <a:solidFill>
                <a:srgbClr val="00B050"/>
              </a:solidFill>
            </a:endParaRPr>
          </a:p>
        </p:txBody>
      </p:sp>
      <p:sp>
        <p:nvSpPr>
          <p:cNvPr id="14" name="文本框 13"/>
          <p:cNvSpPr txBox="1"/>
          <p:nvPr/>
        </p:nvSpPr>
        <p:spPr>
          <a:xfrm>
            <a:off x="1145341" y="3170218"/>
            <a:ext cx="1638334" cy="369332"/>
          </a:xfrm>
          <a:prstGeom prst="rect">
            <a:avLst/>
          </a:prstGeom>
          <a:noFill/>
        </p:spPr>
        <p:txBody>
          <a:bodyPr wrap="none" rtlCol="0">
            <a:spAutoFit/>
          </a:bodyPr>
          <a:lstStyle/>
          <a:p>
            <a:r>
              <a:rPr lang="en-US" altLang="zh-CN" dirty="0" smtClean="0">
                <a:solidFill>
                  <a:srgbClr val="FF0000"/>
                </a:solidFill>
              </a:rPr>
              <a:t>Weighted input</a:t>
            </a:r>
            <a:endParaRPr lang="zh-CN" altLang="en-US" dirty="0">
              <a:solidFill>
                <a:srgbClr val="FF0000"/>
              </a:solidFill>
            </a:endParaRPr>
          </a:p>
        </p:txBody>
      </p:sp>
      <p:sp>
        <p:nvSpPr>
          <p:cNvPr id="22" name="标题 1"/>
          <p:cNvSpPr>
            <a:spLocks noGrp="1"/>
          </p:cNvSpPr>
          <p:nvPr>
            <p:ph type="title"/>
          </p:nvPr>
        </p:nvSpPr>
        <p:spPr>
          <a:xfrm>
            <a:off x="628650" y="273683"/>
            <a:ext cx="7886700" cy="1092843"/>
          </a:xfrm>
        </p:spPr>
        <p:txBody>
          <a:bodyPr>
            <a:normAutofit fontScale="90000"/>
          </a:bodyPr>
          <a:lstStyle/>
          <a:p>
            <a:pPr>
              <a:lnSpc>
                <a:spcPct val="150000"/>
              </a:lnSpc>
              <a:spcBef>
                <a:spcPts val="3600"/>
              </a:spcBef>
              <a:spcAft>
                <a:spcPts val="1800"/>
              </a:spcAft>
            </a:pPr>
            <a:r>
              <a:rPr lang="en-US" altLang="zh-CN" sz="3200" b="1" i="1" dirty="0" smtClean="0">
                <a:effectLst>
                  <a:outerShdw blurRad="38100" dist="38100" dir="2700000" algn="tl">
                    <a:srgbClr val="000000">
                      <a:alpha val="43137"/>
                    </a:srgbClr>
                  </a:outerShdw>
                </a:effectLst>
              </a:rPr>
              <a:t>Neural Network</a:t>
            </a:r>
            <a:br>
              <a:rPr lang="en-US" altLang="zh-CN" sz="3200" b="1" i="1" dirty="0" smtClean="0">
                <a:effectLst>
                  <a:outerShdw blurRad="38100" dist="38100" dir="2700000" algn="tl">
                    <a:srgbClr val="000000">
                      <a:alpha val="43137"/>
                    </a:srgbClr>
                  </a:outerShdw>
                </a:effectLst>
              </a:rPr>
            </a:br>
            <a:r>
              <a:rPr lang="en-US" altLang="zh-CN" sz="1800" i="1" dirty="0" smtClean="0">
                <a:effectLst>
                  <a:outerShdw blurRad="38100" dist="38100" dir="2700000" algn="tl">
                    <a:srgbClr val="000000">
                      <a:alpha val="43137"/>
                    </a:srgbClr>
                  </a:outerShdw>
                </a:effectLst>
              </a:rPr>
              <a:t>Error Signal</a:t>
            </a:r>
            <a:endParaRPr lang="zh-CN" altLang="en-US" sz="1800" i="1" dirty="0">
              <a:effectLst>
                <a:outerShdw blurRad="38100" dist="38100" dir="2700000" algn="tl">
                  <a:srgbClr val="000000">
                    <a:alpha val="43137"/>
                  </a:srgbClr>
                </a:outerShdw>
              </a:effectLst>
            </a:endParaRPr>
          </a:p>
        </p:txBody>
      </p:sp>
      <p:sp>
        <p:nvSpPr>
          <p:cNvPr id="23" name="文本框 22"/>
          <p:cNvSpPr txBox="1"/>
          <p:nvPr/>
        </p:nvSpPr>
        <p:spPr>
          <a:xfrm>
            <a:off x="628650" y="1792131"/>
            <a:ext cx="1874231"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i="1" dirty="0" smtClean="0">
                <a:effectLst>
                  <a:outerShdw blurRad="38100" dist="38100" dir="2700000" algn="tl">
                    <a:srgbClr val="000000">
                      <a:alpha val="43137"/>
                    </a:srgbClr>
                  </a:outerShdw>
                </a:effectLst>
              </a:rPr>
              <a:t>Output layer</a:t>
            </a:r>
            <a:endParaRPr lang="zh-CN" altLang="en-US" sz="2000" b="1" i="1" dirty="0">
              <a:effectLst>
                <a:outerShdw blurRad="38100" dist="38100" dir="2700000" algn="tl">
                  <a:srgbClr val="000000">
                    <a:alpha val="43137"/>
                  </a:srgbClr>
                </a:outerShdw>
              </a:effectLst>
            </a:endParaRPr>
          </a:p>
        </p:txBody>
      </p:sp>
      <p:sp>
        <p:nvSpPr>
          <p:cNvPr id="24" name="文本框 23"/>
          <p:cNvSpPr txBox="1"/>
          <p:nvPr/>
        </p:nvSpPr>
        <p:spPr>
          <a:xfrm>
            <a:off x="564090" y="3617777"/>
            <a:ext cx="1877437" cy="40011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i="1" dirty="0" smtClean="0">
                <a:effectLst>
                  <a:outerShdw blurRad="38100" dist="38100" dir="2700000" algn="tl">
                    <a:srgbClr val="000000">
                      <a:alpha val="43137"/>
                    </a:srgbClr>
                  </a:outerShdw>
                </a:effectLst>
              </a:rPr>
              <a:t>Hidden layer</a:t>
            </a:r>
            <a:endParaRPr lang="zh-CN" altLang="en-US" sz="2000" b="1" i="1" dirty="0">
              <a:effectLst>
                <a:outerShdw blurRad="38100" dist="38100" dir="2700000" algn="tl">
                  <a:srgbClr val="000000">
                    <a:alpha val="43137"/>
                  </a:srgbClr>
                </a:outerShdw>
              </a:effectLst>
            </a:endParaRPr>
          </a:p>
        </p:txBody>
      </p:sp>
      <p:sp>
        <p:nvSpPr>
          <p:cNvPr id="25" name="矩形 24"/>
          <p:cNvSpPr/>
          <p:nvPr/>
        </p:nvSpPr>
        <p:spPr>
          <a:xfrm>
            <a:off x="628650" y="5232586"/>
            <a:ext cx="2874505" cy="400110"/>
          </a:xfrm>
          <a:prstGeom prst="rect">
            <a:avLst/>
          </a:prstGeom>
        </p:spPr>
        <p:txBody>
          <a:bodyPr wrap="none">
            <a:spAutoFit/>
          </a:bodyPr>
          <a:lstStyle/>
          <a:p>
            <a:pPr marL="285750" indent="-285750">
              <a:buFont typeface="Arial" panose="020B0604020202020204" pitchFamily="34" charset="0"/>
              <a:buChar char="•"/>
            </a:pPr>
            <a:r>
              <a:rPr lang="en-US" altLang="zh-CN" sz="2000" b="1" i="1" dirty="0">
                <a:effectLst>
                  <a:outerShdw blurRad="38100" dist="38100" dir="2700000" algn="tl">
                    <a:srgbClr val="000000">
                      <a:alpha val="43137"/>
                    </a:srgbClr>
                  </a:outerShdw>
                </a:effectLst>
              </a:rPr>
              <a:t>What's BP really doing</a:t>
            </a:r>
            <a:endParaRPr lang="zh-CN" altLang="en-US" sz="2000" b="1" i="1" dirty="0">
              <a:effectLst>
                <a:outerShdw blurRad="38100" dist="38100" dir="2700000" algn="tl">
                  <a:srgbClr val="000000">
                    <a:alpha val="43137"/>
                  </a:srgbClr>
                </a:outerShdw>
              </a:effectLst>
            </a:endParaRPr>
          </a:p>
        </p:txBody>
      </p:sp>
      <p:pic>
        <p:nvPicPr>
          <p:cNvPr id="26" name="图片 25"/>
          <p:cNvPicPr>
            <a:picLocks noChangeAspect="1"/>
          </p:cNvPicPr>
          <p:nvPr/>
        </p:nvPicPr>
        <p:blipFill>
          <a:blip r:embed="rId4"/>
          <a:stretch>
            <a:fillRect/>
          </a:stretch>
        </p:blipFill>
        <p:spPr>
          <a:xfrm>
            <a:off x="4800385" y="2708012"/>
            <a:ext cx="3714965" cy="1683049"/>
          </a:xfrm>
          <a:prstGeom prst="rect">
            <a:avLst/>
          </a:prstGeom>
        </p:spPr>
      </p:pic>
      <p:pic>
        <p:nvPicPr>
          <p:cNvPr id="27" name="图片 26"/>
          <p:cNvPicPr>
            <a:picLocks noChangeAspect="1"/>
          </p:cNvPicPr>
          <p:nvPr/>
        </p:nvPicPr>
        <p:blipFill>
          <a:blip r:embed="rId5"/>
          <a:stretch>
            <a:fillRect/>
          </a:stretch>
        </p:blipFill>
        <p:spPr>
          <a:xfrm>
            <a:off x="4749499" y="4593093"/>
            <a:ext cx="3765851" cy="1374908"/>
          </a:xfrm>
          <a:prstGeom prst="rect">
            <a:avLst/>
          </a:prstGeom>
        </p:spPr>
      </p:pic>
      <p:grpSp>
        <p:nvGrpSpPr>
          <p:cNvPr id="10" name="组合 9"/>
          <p:cNvGrpSpPr/>
          <p:nvPr/>
        </p:nvGrpSpPr>
        <p:grpSpPr>
          <a:xfrm>
            <a:off x="845684" y="5984462"/>
            <a:ext cx="7449227" cy="723165"/>
            <a:chOff x="1302887" y="5919147"/>
            <a:chExt cx="7449227" cy="723165"/>
          </a:xfrm>
        </p:grpSpPr>
        <p:sp>
          <p:nvSpPr>
            <p:cNvPr id="2" name="矩形 1"/>
            <p:cNvSpPr/>
            <p:nvPr/>
          </p:nvSpPr>
          <p:spPr>
            <a:xfrm>
              <a:off x="1302887" y="5995981"/>
              <a:ext cx="7449227" cy="646331"/>
            </a:xfrm>
            <a:prstGeom prst="rect">
              <a:avLst/>
            </a:prstGeom>
          </p:spPr>
          <p:txBody>
            <a:bodyPr wrap="square">
              <a:spAutoFit/>
            </a:bodyPr>
            <a:lstStyle/>
            <a:p>
              <a:r>
                <a:rPr lang="en-US" altLang="zh-CN" dirty="0" smtClean="0"/>
                <a:t>C</a:t>
              </a:r>
              <a:r>
                <a:rPr lang="zh-CN" altLang="en-US" dirty="0" smtClean="0"/>
                <a:t>omputing          is </a:t>
              </a:r>
              <a:r>
                <a:rPr lang="zh-CN" altLang="en-US" dirty="0"/>
                <a:t>to carefully track how a small change in </a:t>
              </a:r>
              <a:r>
                <a:rPr lang="zh-CN" altLang="en-US" dirty="0" smtClean="0"/>
                <a:t>          propagates </a:t>
              </a:r>
              <a:r>
                <a:rPr lang="zh-CN" altLang="en-US" dirty="0"/>
                <a:t>to cause a small change in </a:t>
              </a:r>
              <a:r>
                <a:rPr lang="zh-CN" altLang="en-US" i="1" dirty="0" smtClean="0"/>
                <a:t>C</a:t>
              </a:r>
              <a:r>
                <a:rPr lang="zh-CN" altLang="en-US" dirty="0"/>
                <a:t>. </a:t>
              </a:r>
            </a:p>
          </p:txBody>
        </p:sp>
        <p:pic>
          <p:nvPicPr>
            <p:cNvPr id="3" name="图片 2"/>
            <p:cNvPicPr>
              <a:picLocks noChangeAspect="1"/>
            </p:cNvPicPr>
            <p:nvPr/>
          </p:nvPicPr>
          <p:blipFill>
            <a:blip r:embed="rId6"/>
            <a:stretch>
              <a:fillRect/>
            </a:stretch>
          </p:blipFill>
          <p:spPr>
            <a:xfrm>
              <a:off x="2461023" y="5919147"/>
              <a:ext cx="400050" cy="485775"/>
            </a:xfrm>
            <a:prstGeom prst="rect">
              <a:avLst/>
            </a:prstGeom>
          </p:spPr>
        </p:pic>
        <p:pic>
          <p:nvPicPr>
            <p:cNvPr id="6" name="图片 5"/>
            <p:cNvPicPr>
              <a:picLocks noChangeAspect="1"/>
            </p:cNvPicPr>
            <p:nvPr/>
          </p:nvPicPr>
          <p:blipFill>
            <a:blip r:embed="rId7"/>
            <a:stretch>
              <a:fillRect/>
            </a:stretch>
          </p:blipFill>
          <p:spPr>
            <a:xfrm>
              <a:off x="6921681" y="6001449"/>
              <a:ext cx="342900" cy="342900"/>
            </a:xfrm>
            <a:prstGeom prst="rect">
              <a:avLst/>
            </a:prstGeom>
          </p:spPr>
        </p:pic>
      </p:grpSp>
      <p:pic>
        <p:nvPicPr>
          <p:cNvPr id="11" name="图片 10"/>
          <p:cNvPicPr>
            <a:picLocks noChangeAspect="1"/>
          </p:cNvPicPr>
          <p:nvPr/>
        </p:nvPicPr>
        <p:blipFill rotWithShape="1">
          <a:blip r:embed="rId8"/>
          <a:srcRect l="1" r="46641"/>
          <a:stretch/>
        </p:blipFill>
        <p:spPr>
          <a:xfrm>
            <a:off x="1050910" y="2220465"/>
            <a:ext cx="1244616" cy="1003389"/>
          </a:xfrm>
          <a:prstGeom prst="rect">
            <a:avLst/>
          </a:prstGeom>
        </p:spPr>
      </p:pic>
      <p:pic>
        <p:nvPicPr>
          <p:cNvPr id="28" name="图片 27"/>
          <p:cNvPicPr>
            <a:picLocks noChangeAspect="1"/>
          </p:cNvPicPr>
          <p:nvPr/>
        </p:nvPicPr>
        <p:blipFill rotWithShape="1">
          <a:blip r:embed="rId9"/>
          <a:srcRect r="63246"/>
          <a:stretch/>
        </p:blipFill>
        <p:spPr>
          <a:xfrm>
            <a:off x="1355421" y="4096114"/>
            <a:ext cx="891390" cy="554344"/>
          </a:xfrm>
          <a:prstGeom prst="rect">
            <a:avLst/>
          </a:prstGeom>
        </p:spPr>
      </p:pic>
      <p:pic>
        <p:nvPicPr>
          <p:cNvPr id="29" name="图片 28"/>
          <p:cNvPicPr>
            <a:picLocks noChangeAspect="1"/>
          </p:cNvPicPr>
          <p:nvPr/>
        </p:nvPicPr>
        <p:blipFill rotWithShape="1">
          <a:blip r:embed="rId9"/>
          <a:srcRect l="72276" r="1649" b="1072"/>
          <a:stretch/>
        </p:blipFill>
        <p:spPr>
          <a:xfrm>
            <a:off x="2371326" y="2574368"/>
            <a:ext cx="632379" cy="548398"/>
          </a:xfrm>
          <a:prstGeom prst="rect">
            <a:avLst/>
          </a:prstGeom>
        </p:spPr>
      </p:pic>
      <p:pic>
        <p:nvPicPr>
          <p:cNvPr id="30" name="图片 29"/>
          <p:cNvPicPr>
            <a:picLocks noChangeAspect="1"/>
          </p:cNvPicPr>
          <p:nvPr/>
        </p:nvPicPr>
        <p:blipFill rotWithShape="1">
          <a:blip r:embed="rId9"/>
          <a:srcRect l="36917" r="43693" b="-2962"/>
          <a:stretch/>
        </p:blipFill>
        <p:spPr>
          <a:xfrm>
            <a:off x="2869727" y="4106723"/>
            <a:ext cx="470263" cy="570765"/>
          </a:xfrm>
          <a:prstGeom prst="rect">
            <a:avLst/>
          </a:prstGeom>
        </p:spPr>
      </p:pic>
      <p:pic>
        <p:nvPicPr>
          <p:cNvPr id="31" name="图片 30"/>
          <p:cNvPicPr>
            <a:picLocks noChangeAspect="1"/>
          </p:cNvPicPr>
          <p:nvPr/>
        </p:nvPicPr>
        <p:blipFill rotWithShape="1">
          <a:blip r:embed="rId9"/>
          <a:srcRect l="56846" r="27534"/>
          <a:stretch/>
        </p:blipFill>
        <p:spPr>
          <a:xfrm>
            <a:off x="3371910" y="4123145"/>
            <a:ext cx="378823" cy="554344"/>
          </a:xfrm>
          <a:prstGeom prst="rect">
            <a:avLst/>
          </a:prstGeom>
        </p:spPr>
      </p:pic>
      <p:pic>
        <p:nvPicPr>
          <p:cNvPr id="32" name="图片 31"/>
          <p:cNvPicPr>
            <a:picLocks noChangeAspect="1"/>
          </p:cNvPicPr>
          <p:nvPr/>
        </p:nvPicPr>
        <p:blipFill rotWithShape="1">
          <a:blip r:embed="rId9"/>
          <a:srcRect l="72276" r="1853" b="1072"/>
          <a:stretch/>
        </p:blipFill>
        <p:spPr>
          <a:xfrm>
            <a:off x="2250358" y="4131665"/>
            <a:ext cx="573806" cy="501530"/>
          </a:xfrm>
          <a:prstGeom prst="rect">
            <a:avLst/>
          </a:prstGeom>
        </p:spPr>
      </p:pic>
      <p:pic>
        <p:nvPicPr>
          <p:cNvPr id="33" name="图片 32"/>
          <p:cNvPicPr>
            <a:picLocks noChangeAspect="1"/>
          </p:cNvPicPr>
          <p:nvPr/>
        </p:nvPicPr>
        <p:blipFill rotWithShape="1">
          <a:blip r:embed="rId8"/>
          <a:srcRect l="54921" r="22409"/>
          <a:stretch/>
        </p:blipFill>
        <p:spPr>
          <a:xfrm>
            <a:off x="3188561" y="2226205"/>
            <a:ext cx="528803" cy="1003389"/>
          </a:xfrm>
          <a:prstGeom prst="rect">
            <a:avLst/>
          </a:prstGeom>
        </p:spPr>
      </p:pic>
      <p:cxnSp>
        <p:nvCxnSpPr>
          <p:cNvPr id="34" name="直接箭头连接符 33"/>
          <p:cNvCxnSpPr/>
          <p:nvPr/>
        </p:nvCxnSpPr>
        <p:spPr>
          <a:xfrm flipV="1">
            <a:off x="2439588" y="2985997"/>
            <a:ext cx="144063" cy="2707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3324901" y="3108179"/>
            <a:ext cx="106353" cy="2984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3599627" y="4548086"/>
            <a:ext cx="262695" cy="20623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909085" y="4681102"/>
            <a:ext cx="1638334" cy="369332"/>
          </a:xfrm>
          <a:prstGeom prst="rect">
            <a:avLst/>
          </a:prstGeom>
          <a:noFill/>
        </p:spPr>
        <p:txBody>
          <a:bodyPr wrap="none" rtlCol="0">
            <a:spAutoFit/>
          </a:bodyPr>
          <a:lstStyle/>
          <a:p>
            <a:r>
              <a:rPr lang="en-US" altLang="zh-CN" dirty="0" smtClean="0">
                <a:solidFill>
                  <a:srgbClr val="FF0000"/>
                </a:solidFill>
              </a:rPr>
              <a:t>Weighted input</a:t>
            </a:r>
            <a:endParaRPr lang="zh-CN" altLang="en-US" dirty="0">
              <a:solidFill>
                <a:srgbClr val="FF0000"/>
              </a:solidFill>
            </a:endParaRPr>
          </a:p>
        </p:txBody>
      </p:sp>
      <p:cxnSp>
        <p:nvCxnSpPr>
          <p:cNvPr id="43" name="直接箭头连接符 42"/>
          <p:cNvCxnSpPr/>
          <p:nvPr/>
        </p:nvCxnSpPr>
        <p:spPr>
          <a:xfrm flipV="1">
            <a:off x="2203332" y="4496881"/>
            <a:ext cx="144063" cy="2707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475441" y="4845265"/>
            <a:ext cx="1181029" cy="369332"/>
          </a:xfrm>
          <a:prstGeom prst="rect">
            <a:avLst/>
          </a:prstGeom>
          <a:noFill/>
        </p:spPr>
        <p:txBody>
          <a:bodyPr wrap="none" rtlCol="0">
            <a:spAutoFit/>
          </a:bodyPr>
          <a:lstStyle/>
          <a:p>
            <a:r>
              <a:rPr lang="en-US" altLang="zh-CN" dirty="0" smtClean="0">
                <a:solidFill>
                  <a:srgbClr val="00B050"/>
                </a:solidFill>
              </a:rPr>
              <a:t>Activation </a:t>
            </a:r>
            <a:endParaRPr lang="zh-CN" altLang="en-US" dirty="0">
              <a:solidFill>
                <a:srgbClr val="00B050"/>
              </a:solidFill>
            </a:endParaRPr>
          </a:p>
        </p:txBody>
      </p:sp>
      <p:cxnSp>
        <p:nvCxnSpPr>
          <p:cNvPr id="45" name="直接箭头连接符 44"/>
          <p:cNvCxnSpPr/>
          <p:nvPr/>
        </p:nvCxnSpPr>
        <p:spPr>
          <a:xfrm flipV="1">
            <a:off x="2922236" y="4633217"/>
            <a:ext cx="106353" cy="2984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3666487" y="4845265"/>
            <a:ext cx="1083011" cy="646331"/>
          </a:xfrm>
          <a:prstGeom prst="rect">
            <a:avLst/>
          </a:prstGeom>
        </p:spPr>
        <p:txBody>
          <a:bodyPr wrap="square">
            <a:spAutoFit/>
          </a:bodyPr>
          <a:lstStyle/>
          <a:p>
            <a:r>
              <a:rPr lang="en-US" altLang="zh-CN" dirty="0" smtClean="0">
                <a:solidFill>
                  <a:schemeClr val="accent5"/>
                </a:solidFill>
              </a:rPr>
              <a:t>Error of last layer </a:t>
            </a:r>
            <a:endParaRPr lang="zh-CN" altLang="en-US" dirty="0">
              <a:solidFill>
                <a:schemeClr val="accent5"/>
              </a:solidFill>
            </a:endParaRPr>
          </a:p>
        </p:txBody>
      </p:sp>
    </p:spTree>
    <p:extLst>
      <p:ext uri="{BB962C8B-B14F-4D97-AF65-F5344CB8AC3E}">
        <p14:creationId xmlns:p14="http://schemas.microsoft.com/office/powerpoint/2010/main" val="15488252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088108" y="213142"/>
            <a:ext cx="2899138" cy="1529344"/>
          </a:xfrm>
          <a:prstGeom prst="rect">
            <a:avLst/>
          </a:prstGeom>
        </p:spPr>
      </p:pic>
      <p:pic>
        <p:nvPicPr>
          <p:cNvPr id="7" name="图片 6"/>
          <p:cNvPicPr>
            <a:picLocks noChangeAspect="1"/>
          </p:cNvPicPr>
          <p:nvPr/>
        </p:nvPicPr>
        <p:blipFill>
          <a:blip r:embed="rId4"/>
          <a:stretch>
            <a:fillRect/>
          </a:stretch>
        </p:blipFill>
        <p:spPr>
          <a:xfrm>
            <a:off x="1171980" y="1958604"/>
            <a:ext cx="2400335" cy="1168275"/>
          </a:xfrm>
          <a:prstGeom prst="rect">
            <a:avLst/>
          </a:prstGeom>
        </p:spPr>
      </p:pic>
      <p:pic>
        <p:nvPicPr>
          <p:cNvPr id="8" name="图片 7"/>
          <p:cNvPicPr>
            <a:picLocks noChangeAspect="1"/>
          </p:cNvPicPr>
          <p:nvPr/>
        </p:nvPicPr>
        <p:blipFill>
          <a:blip r:embed="rId5"/>
          <a:stretch>
            <a:fillRect/>
          </a:stretch>
        </p:blipFill>
        <p:spPr>
          <a:xfrm>
            <a:off x="3846081" y="2274806"/>
            <a:ext cx="2242027" cy="695097"/>
          </a:xfrm>
          <a:prstGeom prst="rect">
            <a:avLst/>
          </a:prstGeom>
        </p:spPr>
      </p:pic>
      <p:sp>
        <p:nvSpPr>
          <p:cNvPr id="9" name="矩形 8"/>
          <p:cNvSpPr/>
          <p:nvPr/>
        </p:nvSpPr>
        <p:spPr>
          <a:xfrm>
            <a:off x="628650" y="1389290"/>
            <a:ext cx="4178889" cy="369332"/>
          </a:xfrm>
          <a:prstGeom prst="rect">
            <a:avLst/>
          </a:prstGeom>
        </p:spPr>
        <p:txBody>
          <a:bodyPr wrap="square">
            <a:spAutoFit/>
          </a:bodyPr>
          <a:lstStyle/>
          <a:p>
            <a:pPr marL="285750" indent="-285750">
              <a:buFont typeface="Arial" panose="020B0604020202020204" pitchFamily="34" charset="0"/>
              <a:buChar char="•"/>
            </a:pPr>
            <a:r>
              <a:rPr lang="en-US" altLang="zh-CN" dirty="0"/>
              <a:t>Local receptive Fields and c</a:t>
            </a:r>
            <a:r>
              <a:rPr lang="en-US" altLang="zh-CN" dirty="0" smtClean="0"/>
              <a:t>onvolution</a:t>
            </a:r>
            <a:endParaRPr lang="zh-CN" altLang="en-US" dirty="0"/>
          </a:p>
        </p:txBody>
      </p:sp>
      <p:pic>
        <p:nvPicPr>
          <p:cNvPr id="12" name="图片 11"/>
          <p:cNvPicPr>
            <a:picLocks noChangeAspect="1"/>
          </p:cNvPicPr>
          <p:nvPr/>
        </p:nvPicPr>
        <p:blipFill>
          <a:blip r:embed="rId6"/>
          <a:stretch>
            <a:fillRect/>
          </a:stretch>
        </p:blipFill>
        <p:spPr>
          <a:xfrm>
            <a:off x="6532993" y="2022010"/>
            <a:ext cx="2286000" cy="1113292"/>
          </a:xfrm>
          <a:prstGeom prst="rect">
            <a:avLst/>
          </a:prstGeom>
        </p:spPr>
      </p:pic>
      <p:pic>
        <p:nvPicPr>
          <p:cNvPr id="15" name="图片 14"/>
          <p:cNvPicPr>
            <a:picLocks noChangeAspect="1"/>
          </p:cNvPicPr>
          <p:nvPr/>
        </p:nvPicPr>
        <p:blipFill>
          <a:blip r:embed="rId7"/>
          <a:stretch>
            <a:fillRect/>
          </a:stretch>
        </p:blipFill>
        <p:spPr>
          <a:xfrm>
            <a:off x="1058091" y="3656803"/>
            <a:ext cx="2514224" cy="1419389"/>
          </a:xfrm>
          <a:prstGeom prst="rect">
            <a:avLst/>
          </a:prstGeom>
        </p:spPr>
      </p:pic>
      <p:pic>
        <p:nvPicPr>
          <p:cNvPr id="16" name="图片 15"/>
          <p:cNvPicPr>
            <a:picLocks noChangeAspect="1"/>
          </p:cNvPicPr>
          <p:nvPr/>
        </p:nvPicPr>
        <p:blipFill>
          <a:blip r:embed="rId8"/>
          <a:stretch>
            <a:fillRect/>
          </a:stretch>
        </p:blipFill>
        <p:spPr>
          <a:xfrm>
            <a:off x="4586967" y="3539802"/>
            <a:ext cx="2950710" cy="1156077"/>
          </a:xfrm>
          <a:prstGeom prst="rect">
            <a:avLst/>
          </a:prstGeom>
        </p:spPr>
      </p:pic>
      <p:pic>
        <p:nvPicPr>
          <p:cNvPr id="17" name="图片 16"/>
          <p:cNvPicPr>
            <a:picLocks noChangeAspect="1"/>
          </p:cNvPicPr>
          <p:nvPr/>
        </p:nvPicPr>
        <p:blipFill>
          <a:blip r:embed="rId9"/>
          <a:stretch>
            <a:fillRect/>
          </a:stretch>
        </p:blipFill>
        <p:spPr>
          <a:xfrm>
            <a:off x="3201776" y="5477601"/>
            <a:ext cx="3530636" cy="1380399"/>
          </a:xfrm>
          <a:prstGeom prst="rect">
            <a:avLst/>
          </a:prstGeom>
        </p:spPr>
      </p:pic>
      <p:sp>
        <p:nvSpPr>
          <p:cNvPr id="39" name="矩形 38"/>
          <p:cNvSpPr/>
          <p:nvPr/>
        </p:nvSpPr>
        <p:spPr>
          <a:xfrm>
            <a:off x="628649" y="3287471"/>
            <a:ext cx="4178889" cy="369332"/>
          </a:xfrm>
          <a:prstGeom prst="rect">
            <a:avLst/>
          </a:prstGeom>
        </p:spPr>
        <p:txBody>
          <a:bodyPr wrap="square">
            <a:spAutoFit/>
          </a:bodyPr>
          <a:lstStyle/>
          <a:p>
            <a:pPr marL="285750" indent="-285750">
              <a:buFont typeface="Arial" panose="020B0604020202020204" pitchFamily="34" charset="0"/>
              <a:buChar char="•"/>
            </a:pPr>
            <a:r>
              <a:rPr lang="en-US" altLang="zh-CN" dirty="0" smtClean="0"/>
              <a:t>Pooling layer</a:t>
            </a:r>
            <a:endParaRPr lang="zh-CN" altLang="en-US" dirty="0"/>
          </a:p>
        </p:txBody>
      </p:sp>
      <p:sp>
        <p:nvSpPr>
          <p:cNvPr id="40" name="矩形 39"/>
          <p:cNvSpPr/>
          <p:nvPr/>
        </p:nvSpPr>
        <p:spPr>
          <a:xfrm>
            <a:off x="628648" y="5195898"/>
            <a:ext cx="4178889" cy="369332"/>
          </a:xfrm>
          <a:prstGeom prst="rect">
            <a:avLst/>
          </a:prstGeom>
        </p:spPr>
        <p:txBody>
          <a:bodyPr wrap="square">
            <a:spAutoFit/>
          </a:bodyPr>
          <a:lstStyle/>
          <a:p>
            <a:pPr marL="285750" indent="-285750">
              <a:buFont typeface="Arial" panose="020B0604020202020204" pitchFamily="34" charset="0"/>
              <a:buChar char="•"/>
            </a:pPr>
            <a:r>
              <a:rPr lang="en-US" altLang="zh-CN" dirty="0" smtClean="0"/>
              <a:t>One Layer CNN</a:t>
            </a:r>
            <a:endParaRPr lang="zh-CN" altLang="en-US" dirty="0"/>
          </a:p>
        </p:txBody>
      </p:sp>
      <p:sp>
        <p:nvSpPr>
          <p:cNvPr id="41" name="标题 1"/>
          <p:cNvSpPr txBox="1">
            <a:spLocks/>
          </p:cNvSpPr>
          <p:nvPr/>
        </p:nvSpPr>
        <p:spPr>
          <a:xfrm>
            <a:off x="628650" y="273683"/>
            <a:ext cx="7886700" cy="109284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spcBef>
                <a:spcPts val="3600"/>
              </a:spcBef>
              <a:spcAft>
                <a:spcPts val="1800"/>
              </a:spcAft>
            </a:pPr>
            <a:r>
              <a:rPr lang="en-US" altLang="zh-CN" sz="3200" b="1" i="1" smtClean="0">
                <a:effectLst>
                  <a:outerShdw blurRad="38100" dist="38100" dir="2700000" algn="tl">
                    <a:srgbClr val="000000">
                      <a:alpha val="43137"/>
                    </a:srgbClr>
                  </a:outerShdw>
                </a:effectLst>
              </a:rPr>
              <a:t>Convolutional Neural Network</a:t>
            </a:r>
            <a:br>
              <a:rPr lang="en-US" altLang="zh-CN" sz="3200" b="1" i="1" smtClean="0">
                <a:effectLst>
                  <a:outerShdw blurRad="38100" dist="38100" dir="2700000" algn="tl">
                    <a:srgbClr val="000000">
                      <a:alpha val="43137"/>
                    </a:srgbClr>
                  </a:outerShdw>
                </a:effectLst>
              </a:rPr>
            </a:br>
            <a:r>
              <a:rPr lang="en-US" altLang="zh-CN" sz="1800" i="1" smtClean="0">
                <a:effectLst>
                  <a:outerShdw blurRad="38100" dist="38100" dir="2700000" algn="tl">
                    <a:srgbClr val="000000">
                      <a:alpha val="43137"/>
                    </a:srgbClr>
                  </a:outerShdw>
                </a:effectLst>
              </a:rPr>
              <a:t>architecture</a:t>
            </a:r>
            <a:endParaRPr lang="zh-CN" altLang="en-US" sz="1800"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170136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1597</TotalTime>
  <Words>2769</Words>
  <Application>Microsoft Office PowerPoint</Application>
  <PresentationFormat>全屏显示(4:3)</PresentationFormat>
  <Paragraphs>372</Paragraphs>
  <Slides>42</Slides>
  <Notes>34</Notes>
  <HiddenSlides>0</HiddenSlides>
  <MMClips>0</MMClips>
  <ScaleCrop>false</ScaleCrop>
  <HeadingPairs>
    <vt:vector size="4" baseType="variant">
      <vt:variant>
        <vt:lpstr>主题</vt:lpstr>
      </vt:variant>
      <vt:variant>
        <vt:i4>1</vt:i4>
      </vt:variant>
      <vt:variant>
        <vt:lpstr>幻灯片标题</vt:lpstr>
      </vt:variant>
      <vt:variant>
        <vt:i4>42</vt:i4>
      </vt:variant>
    </vt:vector>
  </HeadingPairs>
  <TitlesOfParts>
    <vt:vector size="43" baseType="lpstr">
      <vt:lpstr>Office 主题</vt:lpstr>
      <vt:lpstr>Convolutional Neural Network, Recurrent Neural Network &amp; Connectionist Temporal Classification</vt:lpstr>
      <vt:lpstr>Outline</vt:lpstr>
      <vt:lpstr>Neural Network Perceptrons</vt:lpstr>
      <vt:lpstr>Neural Network The key to learning - Sigmoid Neural </vt:lpstr>
      <vt:lpstr>Neural Network The key to learning – Loss Function</vt:lpstr>
      <vt:lpstr>Neural Network Gradient Descent</vt:lpstr>
      <vt:lpstr>Neural Network Back Propagation (BP) algorithm</vt:lpstr>
      <vt:lpstr>Neural Network Error Signal</vt:lpstr>
      <vt:lpstr>PowerPoint 演示文稿</vt:lpstr>
      <vt:lpstr>Convolutional Neural Network 2D CNN &amp; 3D CNN &amp; Deep CNN</vt:lpstr>
      <vt:lpstr>PowerPoint 演示文稿</vt:lpstr>
      <vt:lpstr>Recurrent Neural Network (RNN) Architecture </vt:lpstr>
      <vt:lpstr>Benefits of RNN over Tapped Delay Line </vt:lpstr>
      <vt:lpstr>RNN Implementation – forward pass  </vt:lpstr>
      <vt:lpstr>RNN Implementation – backward pass  </vt:lpstr>
      <vt:lpstr>RNN Implementation – backward pass  Other perspectives</vt:lpstr>
      <vt:lpstr>Bidirectional RNN (BRNN) </vt:lpstr>
      <vt:lpstr>RNN - Vanishing Gradient Problem </vt:lpstr>
      <vt:lpstr>RNN – Not suitable for long term dependence </vt:lpstr>
      <vt:lpstr>Long Short Temporal Memory (LSTM) </vt:lpstr>
      <vt:lpstr>Forward of LSTM </vt:lpstr>
      <vt:lpstr>Forward of LSTM </vt:lpstr>
      <vt:lpstr>backward of LSTM  reverse the arrow</vt:lpstr>
      <vt:lpstr>Why LSTM can handle long term dependence Reason 1: Combat gradient vanishing</vt:lpstr>
      <vt:lpstr>Why LSTM can handle long term dependence Reason 2: Combat activation overwrite</vt:lpstr>
      <vt:lpstr>Variation of LSTM </vt:lpstr>
      <vt:lpstr>Extensions of RNN – Attention focusing on part of a subset of the information they’re given at different step</vt:lpstr>
      <vt:lpstr>PowerPoint 演示文稿</vt:lpstr>
      <vt:lpstr>PowerPoint 演示文稿</vt:lpstr>
      <vt:lpstr>PowerPoint 演示文稿</vt:lpstr>
      <vt:lpstr>Connectionist temporal classification (CTC)  output layer for recurrent neural networks </vt:lpstr>
      <vt:lpstr>Connectionist temporal classification (CTC)  output </vt:lpstr>
      <vt:lpstr>Connectionist temporal classification (CTC)  path &amp; labelling </vt:lpstr>
      <vt:lpstr>Connectionist temporal classification (CTC)  Critical Assumption of p(π|x) </vt:lpstr>
      <vt:lpstr>CTC - Forward-Backward Algorithm  modify label sequence to traverse all possible paths</vt:lpstr>
      <vt:lpstr>CTC - Forward-Backward Algorithm  Forward variable  A Dynamic Programming Perspective</vt:lpstr>
      <vt:lpstr>CTC - Forward-Backward Algorithm  Forward variable  A Dynamic Programming Perspective</vt:lpstr>
      <vt:lpstr>CTC - Forward-Backward Algorithm  backward variable</vt:lpstr>
      <vt:lpstr>CTC - Forward-Backward Algorithm  loss function</vt:lpstr>
      <vt:lpstr>CTC loss gradient</vt:lpstr>
      <vt:lpstr>CTC - Decoding Best Path Decoding</vt:lpstr>
      <vt:lpstr>CTC - Decoding Prefix Search Decoding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ty</dc:creator>
  <cp:lastModifiedBy>Hu, Zhongying</cp:lastModifiedBy>
  <cp:revision>351</cp:revision>
  <dcterms:created xsi:type="dcterms:W3CDTF">2017-08-09T08:23:22Z</dcterms:created>
  <dcterms:modified xsi:type="dcterms:W3CDTF">2017-08-11T04:05:37Z</dcterms:modified>
</cp:coreProperties>
</file>